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660270914411561E-2"/>
          <c:y val="4.6319272125723739E-2"/>
          <c:w val="0.66363556279602975"/>
          <c:h val="0.8707968451834338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свобода прессы 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Лист1!$B$1:$F$1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2.02</c:v>
                </c:pt>
                <c:pt idx="1">
                  <c:v>2.09</c:v>
                </c:pt>
                <c:pt idx="2">
                  <c:v>1.94</c:v>
                </c:pt>
                <c:pt idx="3">
                  <c:v>2.02</c:v>
                </c:pt>
                <c:pt idx="4">
                  <c:v>2.08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24-4AFB-8583-204AF86EFC42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профессионализм журналистики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Лист1!$B$1:$F$1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1.81</c:v>
                </c:pt>
                <c:pt idx="1">
                  <c:v>1.68</c:v>
                </c:pt>
                <c:pt idx="2">
                  <c:v>1.61</c:v>
                </c:pt>
                <c:pt idx="3">
                  <c:v>1.77</c:v>
                </c:pt>
                <c:pt idx="4">
                  <c:v>1.63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24-4AFB-8583-204AF86EFC42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плюрализм новостей 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numRef>
              <c:f>Лист1!$B$1:$F$1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Лист1!$B$4:$F$4</c:f>
              <c:numCache>
                <c:formatCode>General</c:formatCode>
                <c:ptCount val="5"/>
                <c:pt idx="0">
                  <c:v>2.25</c:v>
                </c:pt>
                <c:pt idx="1">
                  <c:v>1.88</c:v>
                </c:pt>
                <c:pt idx="2">
                  <c:v>1.88</c:v>
                </c:pt>
                <c:pt idx="3">
                  <c:v>2.19</c:v>
                </c:pt>
                <c:pt idx="4">
                  <c:v>2.0299999999999998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24-4AFB-8583-204AF86EFC42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бизнес менеджмент СМИ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numRef>
              <c:f>Лист1!$B$1:$F$1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Лист1!$B$5:$F$5</c:f>
              <c:numCache>
                <c:formatCode>General</c:formatCode>
                <c:ptCount val="5"/>
                <c:pt idx="0">
                  <c:v>1.48</c:v>
                </c:pt>
                <c:pt idx="1">
                  <c:v>1.87</c:v>
                </c:pt>
                <c:pt idx="2">
                  <c:v>1.27</c:v>
                </c:pt>
                <c:pt idx="3">
                  <c:v>1.43</c:v>
                </c:pt>
                <c:pt idx="4">
                  <c:v>1.25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B24-4AFB-8583-204AF86EFC42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поддерживающие институты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</c:spPr>
          <c:invertIfNegative val="0"/>
          <c:cat>
            <c:numRef>
              <c:f>Лист1!$B$1:$F$1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Лист1!$B$6:$F$6</c:f>
              <c:numCache>
                <c:formatCode>General</c:formatCode>
                <c:ptCount val="5"/>
                <c:pt idx="0">
                  <c:v>2.08</c:v>
                </c:pt>
                <c:pt idx="1">
                  <c:v>2.0699999999999998</c:v>
                </c:pt>
                <c:pt idx="2">
                  <c:v>1.61</c:v>
                </c:pt>
                <c:pt idx="3">
                  <c:v>2.0299999999999998</c:v>
                </c:pt>
                <c:pt idx="4">
                  <c:v>1.88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24-4AFB-8583-204AF86EFC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734656"/>
        <c:axId val="77736192"/>
      </c:barChart>
      <c:catAx>
        <c:axId val="77734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77736192"/>
        <c:crosses val="autoZero"/>
        <c:auto val="1"/>
        <c:lblAlgn val="ctr"/>
        <c:lblOffset val="100"/>
        <c:noMultiLvlLbl val="0"/>
      </c:catAx>
      <c:valAx>
        <c:axId val="77736192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77734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543373457628137"/>
          <c:y val="0.17264606753970513"/>
          <c:w val="0.245370863124868"/>
          <c:h val="0.61396288960339906"/>
        </c:manualLayout>
      </c:layout>
      <c:overlay val="0"/>
      <c:txPr>
        <a:bodyPr/>
        <a:lstStyle/>
        <a:p>
          <a:pPr>
            <a:defRPr sz="105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35-42E5-4835-9D27-0AFCE906D5AC}" type="datetimeFigureOut">
              <a:rPr lang="ru-RU" smtClean="0"/>
              <a:t>28.07.2018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C7EC-1543-4622-B5C3-4C22E0BD45A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35-42E5-4835-9D27-0AFCE906D5AC}" type="datetimeFigureOut">
              <a:rPr lang="ru-RU" smtClean="0"/>
              <a:t>28.07.2018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C7EC-1543-4622-B5C3-4C22E0BD45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35-42E5-4835-9D27-0AFCE906D5AC}" type="datetimeFigureOut">
              <a:rPr lang="ru-RU" smtClean="0"/>
              <a:t>28.07.2018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C7EC-1543-4622-B5C3-4C22E0BD45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35-42E5-4835-9D27-0AFCE906D5AC}" type="datetimeFigureOut">
              <a:rPr lang="ru-RU" smtClean="0"/>
              <a:t>28.07.2018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C7EC-1543-4622-B5C3-4C22E0BD45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35-42E5-4835-9D27-0AFCE906D5AC}" type="datetimeFigureOut">
              <a:rPr lang="ru-RU" smtClean="0"/>
              <a:t>28.07.2018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C7EC-1543-4622-B5C3-4C22E0BD45A4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35-42E5-4835-9D27-0AFCE906D5AC}" type="datetimeFigureOut">
              <a:rPr lang="ru-RU" smtClean="0"/>
              <a:t>28.07.2018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C7EC-1543-4622-B5C3-4C22E0BD45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35-42E5-4835-9D27-0AFCE906D5AC}" type="datetimeFigureOut">
              <a:rPr lang="ru-RU" smtClean="0"/>
              <a:t>28.07.2018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C7EC-1543-4622-B5C3-4C22E0BD45A4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35-42E5-4835-9D27-0AFCE906D5AC}" type="datetimeFigureOut">
              <a:rPr lang="ru-RU" smtClean="0"/>
              <a:t>28.07.2018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C7EC-1543-4622-B5C3-4C22E0BD45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35-42E5-4835-9D27-0AFCE906D5AC}" type="datetimeFigureOut">
              <a:rPr lang="ru-RU" smtClean="0"/>
              <a:t>28.07.2018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C7EC-1543-4622-B5C3-4C22E0BD45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35-42E5-4835-9D27-0AFCE906D5AC}" type="datetimeFigureOut">
              <a:rPr lang="ru-RU" smtClean="0"/>
              <a:t>28.07.2018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C7EC-1543-4622-B5C3-4C22E0BD45A4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35-42E5-4835-9D27-0AFCE906D5AC}" type="datetimeFigureOut">
              <a:rPr lang="ru-RU" smtClean="0"/>
              <a:t>28.07.2018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C7EC-1543-4622-B5C3-4C22E0BD45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91BD735-42E5-4835-9D27-0AFCE906D5AC}" type="datetimeFigureOut">
              <a:rPr lang="ru-RU" smtClean="0"/>
              <a:t>28.07.2018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5A4C7EC-1543-4622-B5C3-4C22E0BD45A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Свобода слова в Кыргызстане. Этика и </a:t>
            </a:r>
            <a:r>
              <a:rPr lang="ru-RU" dirty="0" smtClean="0"/>
              <a:t>стандарты.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5157192"/>
            <a:ext cx="7560840" cy="1296144"/>
          </a:xfrm>
        </p:spPr>
        <p:txBody>
          <a:bodyPr>
            <a:normAutofit fontScale="92500"/>
          </a:bodyPr>
          <a:lstStyle/>
          <a:p>
            <a:r>
              <a:rPr lang="ru-RU" sz="2000" b="1" dirty="0"/>
              <a:t>КРУГЛЫЙ СТОЛ «КО ДНЮ СВОБОДЫ ПЕЧАТИ: РАЗГОВОР НАЧИСТОТУ</a:t>
            </a:r>
            <a:r>
              <a:rPr lang="ru-RU" sz="2000" b="1" dirty="0" smtClean="0"/>
              <a:t>», </a:t>
            </a:r>
          </a:p>
          <a:p>
            <a:r>
              <a:rPr lang="ru-RU" sz="2000" b="1" dirty="0" smtClean="0"/>
              <a:t> 5 ноября 2013</a:t>
            </a:r>
          </a:p>
          <a:p>
            <a:r>
              <a:rPr lang="ru-RU" sz="2000" b="1" dirty="0" err="1" smtClean="0"/>
              <a:t>Ибраева</a:t>
            </a:r>
            <a:r>
              <a:rPr lang="ru-RU" sz="2000" b="1" dirty="0" smtClean="0"/>
              <a:t> Гульнара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379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 анонса к отчету по ИМУ - 2013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445624" cy="506916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Бурные события политического 2012 года были бы невозможны без информационной составляющей. СМИ Кыргызстана оказались в эпицентре турбулентных событий – то выступив в качестве объекта раздела собственности, то в качестве жертв в лице отдельных журналистов, пострадавших от нападений манифестантов и пикетчиков, то в качестве грозного оружия в межпартийной, межфракционной, межгрупповой информационной войне.  </a:t>
            </a:r>
            <a:endParaRPr lang="ru-RU" dirty="0" smtClean="0"/>
          </a:p>
          <a:p>
            <a:r>
              <a:rPr lang="ru-RU" dirty="0" smtClean="0"/>
              <a:t>Неоднократно  СМИ вызывали желание </a:t>
            </a:r>
            <a:r>
              <a:rPr lang="ru-RU" dirty="0"/>
              <a:t>одной из ветвей власти начать процесс по «закручиванию гаек». Но </a:t>
            </a:r>
            <a:r>
              <a:rPr lang="ru-RU" dirty="0" smtClean="0"/>
              <a:t> напряженные отношения, противоречия </a:t>
            </a:r>
            <a:r>
              <a:rPr lang="ru-RU" dirty="0"/>
              <a:t>с другими ветвями власти не </a:t>
            </a:r>
            <a:r>
              <a:rPr lang="ru-RU" dirty="0" smtClean="0"/>
              <a:t>позволили ни одной из властей </a:t>
            </a:r>
            <a:r>
              <a:rPr lang="ru-RU" dirty="0"/>
              <a:t>вплотную «заняться» медиа сферой.  </a:t>
            </a:r>
            <a:endParaRPr lang="ru-RU" dirty="0" smtClean="0"/>
          </a:p>
          <a:p>
            <a:r>
              <a:rPr lang="ru-RU" dirty="0" smtClean="0"/>
              <a:t>Власть </a:t>
            </a:r>
            <a:r>
              <a:rPr lang="ru-RU" dirty="0"/>
              <a:t>использовала СМИ, а та по возможности использовала власть, принеся в жертву профессионализм, этику, принцип плюрализма мнений. </a:t>
            </a:r>
            <a:r>
              <a:rPr lang="ru-RU" dirty="0" smtClean="0"/>
              <a:t>Вопреки предположениям (основанным на мировом опыте), что </a:t>
            </a:r>
            <a:r>
              <a:rPr lang="ru-RU" dirty="0"/>
              <a:t>более </a:t>
            </a:r>
            <a:r>
              <a:rPr lang="ru-RU" dirty="0" smtClean="0"/>
              <a:t>конкурентная политика улучшает уровень профессионализма и  соблюдение этических стандартов СМИ, практика продемонстрировала негативный вариант развития.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7559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u="none" strike="noStrike" dirty="0" smtClean="0">
                <a:effectLst/>
              </a:rPr>
              <a:t>Динамика изменений параметров индекса медиа устойчивости в КР за 2008-2012гг.</a:t>
            </a:r>
            <a:r>
              <a:rPr lang="ru-RU" b="1" dirty="0">
                <a:solidFill>
                  <a:srgbClr val="000000"/>
                </a:solidFill>
              </a:rPr>
              <a:t/>
            </a:r>
            <a:br>
              <a:rPr lang="ru-RU" b="1" dirty="0">
                <a:solidFill>
                  <a:srgbClr val="000000"/>
                </a:solidFill>
              </a:rPr>
            </a:br>
            <a:endParaRPr lang="ru-RU" dirty="0"/>
          </a:p>
        </p:txBody>
      </p:sp>
      <p:graphicFrame>
        <p:nvGraphicFramePr>
          <p:cNvPr id="4" name="Объект 3" title="Динамика изменений параметров индекса медиа усатойчивости в КР за 2008-2012гг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423777"/>
              </p:ext>
            </p:extLst>
          </p:nvPr>
        </p:nvGraphicFramePr>
        <p:xfrm>
          <a:off x="179512" y="1484784"/>
          <a:ext cx="8784976" cy="5030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9869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Autofit/>
          </a:bodyPr>
          <a:lstStyle/>
          <a:p>
            <a:r>
              <a:rPr lang="ru-RU" sz="2400" dirty="0" smtClean="0"/>
              <a:t>Исследовательские оценки соблюдения профессиональных стандартов и журналистской этики в КР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 fontScale="85000" lnSpcReduction="10000"/>
          </a:bodyPr>
          <a:lstStyle/>
          <a:p>
            <a:r>
              <a:rPr lang="ru-RU" sz="2200" dirty="0" smtClean="0"/>
              <a:t>В 2011-2012 гг. было </a:t>
            </a:r>
            <a:r>
              <a:rPr lang="ru-RU" sz="2200" dirty="0"/>
              <a:t>проведено сразу несколько независимых исследований медиа контента по вопросам соблюдения профессиональных стандартов журналистики и журналистской </a:t>
            </a:r>
            <a:r>
              <a:rPr lang="ru-RU" sz="2200" dirty="0" smtClean="0"/>
              <a:t>этики: </a:t>
            </a:r>
          </a:p>
          <a:p>
            <a:pPr lvl="1"/>
            <a:r>
              <a:rPr lang="ru-RU" dirty="0" smtClean="0"/>
              <a:t>Результаты </a:t>
            </a:r>
            <a:r>
              <a:rPr lang="ru-RU" dirty="0"/>
              <a:t>мониторинга материалов на межэтническую тематику в информационных агентствах и печатных СМИ Кыргызстана, проведенного  Институтом Медиа Политики (ИМП) свидетельствуют: «в трети материалов ИА факты не отделены от комментариев, а информация не сбалансирована, более трети </a:t>
            </a:r>
            <a:r>
              <a:rPr lang="ru-RU" dirty="0" err="1"/>
              <a:t>кыргызоязычных</a:t>
            </a:r>
            <a:r>
              <a:rPr lang="ru-RU" dirty="0"/>
              <a:t> газет публиковали материалы без указания, как источников, так и авторства». </a:t>
            </a:r>
            <a:endParaRPr lang="ru-RU" dirty="0" smtClean="0"/>
          </a:p>
          <a:p>
            <a:pPr lvl="1"/>
            <a:r>
              <a:rPr lang="ru-RU" dirty="0" smtClean="0"/>
              <a:t>Исследование</a:t>
            </a:r>
            <a:r>
              <a:rPr lang="ru-RU" dirty="0"/>
              <a:t>, проведенное общественным фондом «</a:t>
            </a:r>
            <a:r>
              <a:rPr lang="ru-RU" dirty="0" err="1"/>
              <a:t>Эгалите</a:t>
            </a:r>
            <a:r>
              <a:rPr lang="ru-RU" dirty="0"/>
              <a:t>» по заказу ПРООН, показало, что «СМИ являются создателями конфликтов. Они могут неверно, превратно трактовать слова интервьюируемых, вырывать их из контекста, искажать факты, имена и фамилии; излагаемые факты не проверяются, публикации носят тенденциозный характер и осуществляют политические цели своих учредителей». </a:t>
            </a:r>
            <a:endParaRPr lang="ru-RU" dirty="0" smtClean="0"/>
          </a:p>
          <a:p>
            <a:pPr lvl="1"/>
            <a:r>
              <a:rPr lang="ru-RU" dirty="0"/>
              <a:t>Исследование, проведенное фондом Медиа </a:t>
            </a:r>
            <a:r>
              <a:rPr lang="ru-RU" dirty="0" err="1"/>
              <a:t>консалт</a:t>
            </a:r>
            <a:r>
              <a:rPr lang="ru-RU" dirty="0"/>
              <a:t> при поддержке Центра ОБСЕ в Бишкеке, обнаружило факты несоблюдения тайны и неприкосновенности частной жизни граждан, неоправданной идентификации лиц, подозреваемых в преступлениях, предвзятого отношения к политикам и навешивание на них ярлыков, самовольного вынесения вердикта находящимся под следствием, публикации заведомо ложной информации  и материалов, основанных на домыслах и возбуждающих межнациональную рознь</a:t>
            </a:r>
          </a:p>
        </p:txBody>
      </p:sp>
    </p:spTree>
    <p:extLst>
      <p:ext uri="{BB962C8B-B14F-4D97-AF65-F5344CB8AC3E}">
        <p14:creationId xmlns:p14="http://schemas.microsoft.com/office/powerpoint/2010/main" val="2654957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Оценки </a:t>
            </a:r>
            <a:r>
              <a:rPr lang="ru-RU" sz="2400" dirty="0"/>
              <a:t>соблюдения профессиональных стандартов и журналистской этики в </a:t>
            </a:r>
            <a:r>
              <a:rPr lang="ru-RU" sz="2400" dirty="0" smtClean="0"/>
              <a:t>КР, данные участниками панельной дискуссии по ИМУ -2012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«Поскольку сейчас ведется межпартийная война, то каждый издательский дом работает на ту или иную партию и до профессионализма им дела нет, каждый «сливает» информацию, как может. Тут не до этики</a:t>
            </a:r>
            <a:r>
              <a:rPr lang="ru-RU" dirty="0" smtClean="0"/>
              <a:t>». </a:t>
            </a:r>
          </a:p>
          <a:p>
            <a:pPr marL="0" indent="0" algn="r">
              <a:buNone/>
            </a:pPr>
            <a:r>
              <a:rPr lang="ru-RU" i="1" dirty="0" smtClean="0"/>
              <a:t>(региональный журналист)</a:t>
            </a:r>
          </a:p>
          <a:p>
            <a:r>
              <a:rPr lang="ru-RU" dirty="0" smtClean="0"/>
              <a:t>«Все всё воруют : </a:t>
            </a:r>
            <a:r>
              <a:rPr lang="ru-RU" dirty="0"/>
              <a:t>идеи, слова, полноформатные тексты, фотографии и даже видеоматериалы</a:t>
            </a:r>
            <a:r>
              <a:rPr lang="ru-RU" dirty="0" smtClean="0"/>
              <a:t>». </a:t>
            </a:r>
          </a:p>
          <a:p>
            <a:pPr marL="0" indent="0" algn="r">
              <a:buNone/>
            </a:pPr>
            <a:r>
              <a:rPr lang="ru-RU" dirty="0" smtClean="0"/>
              <a:t>(</a:t>
            </a:r>
            <a:r>
              <a:rPr lang="ru-RU" i="1" dirty="0" smtClean="0"/>
              <a:t>журналист из Бишкека</a:t>
            </a:r>
            <a:r>
              <a:rPr lang="ru-RU" dirty="0" smtClean="0"/>
              <a:t>)</a:t>
            </a:r>
          </a:p>
          <a:p>
            <a:r>
              <a:rPr lang="ru-RU" dirty="0"/>
              <a:t>«</a:t>
            </a:r>
            <a:r>
              <a:rPr lang="ru-RU" dirty="0" err="1"/>
              <a:t>Самоцензура</a:t>
            </a:r>
            <a:r>
              <a:rPr lang="ru-RU" dirty="0"/>
              <a:t> присутствует, как элемент безопасности, спасающая СМИ от давления властей или воздействия заинтересованных сторон. Уровень </a:t>
            </a:r>
            <a:r>
              <a:rPr lang="ru-RU" dirty="0" err="1"/>
              <a:t>самоцензуры</a:t>
            </a:r>
            <a:r>
              <a:rPr lang="ru-RU" dirty="0"/>
              <a:t> зависит от региона, в котором работает СМИ, от финансовой и политической самостоятельности СМИ, политических целей СМИ. </a:t>
            </a:r>
            <a:r>
              <a:rPr lang="ru-RU" dirty="0" smtClean="0"/>
              <a:t>Например, очевидно</a:t>
            </a:r>
            <a:r>
              <a:rPr lang="ru-RU" dirty="0"/>
              <a:t>, что в государственных СМИ </a:t>
            </a:r>
            <a:r>
              <a:rPr lang="ru-RU" dirty="0" err="1"/>
              <a:t>самоцензура</a:t>
            </a:r>
            <a:r>
              <a:rPr lang="ru-RU" dirty="0"/>
              <a:t> предотвращает критику властей. А на НТС </a:t>
            </a:r>
            <a:r>
              <a:rPr lang="ru-RU" dirty="0" err="1"/>
              <a:t>самоцензура</a:t>
            </a:r>
            <a:r>
              <a:rPr lang="ru-RU" dirty="0"/>
              <a:t> отсекает всю информацию против </a:t>
            </a:r>
            <a:r>
              <a:rPr lang="ru-RU" dirty="0" err="1"/>
              <a:t>О.Бабанова</a:t>
            </a:r>
            <a:r>
              <a:rPr lang="ru-RU" dirty="0"/>
              <a:t> и партии «Республика».</a:t>
            </a:r>
          </a:p>
          <a:p>
            <a:pPr marL="0" indent="0" algn="r">
              <a:buNone/>
            </a:pPr>
            <a:r>
              <a:rPr lang="ru-RU" dirty="0" smtClean="0"/>
              <a:t>(</a:t>
            </a:r>
            <a:r>
              <a:rPr lang="ru-RU" i="1" dirty="0" smtClean="0"/>
              <a:t>журналист из Бишкека</a:t>
            </a:r>
            <a:r>
              <a:rPr lang="ru-RU" dirty="0" smtClean="0"/>
              <a:t>) </a:t>
            </a:r>
          </a:p>
          <a:p>
            <a:pPr algn="r"/>
            <a:endParaRPr lang="ru-RU" i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7030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303312"/>
          </a:xfrm>
        </p:spPr>
        <p:txBody>
          <a:bodyPr>
            <a:noAutofit/>
          </a:bodyPr>
          <a:lstStyle/>
          <a:p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733054"/>
              </p:ext>
            </p:extLst>
          </p:nvPr>
        </p:nvGraphicFramePr>
        <p:xfrm>
          <a:off x="179512" y="211827"/>
          <a:ext cx="8856985" cy="6428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2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7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663">
                <a:tc>
                  <a:txBody>
                    <a:bodyPr/>
                    <a:lstStyle/>
                    <a:p>
                      <a:r>
                        <a:rPr lang="ru-RU" dirty="0" smtClean="0"/>
                        <a:t>Майдан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Азаттык</a:t>
                      </a:r>
                      <a:r>
                        <a:rPr lang="ru-RU" dirty="0" smtClean="0"/>
                        <a:t> радио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Алиби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95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800" dirty="0" err="1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Акин</a:t>
                      </a:r>
                      <a:r>
                        <a:rPr lang="ru-RU" sz="1600" kern="1800" dirty="0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kern="1800" dirty="0" err="1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Токталиев</a:t>
                      </a:r>
                      <a:r>
                        <a:rPr lang="ru-RU" sz="1600" kern="1800" dirty="0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правозащитник, адвокат: "</a:t>
                      </a:r>
                      <a:r>
                        <a:rPr lang="ru-RU" sz="1600" kern="1800" dirty="0" err="1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Батукаев</a:t>
                      </a:r>
                      <a:r>
                        <a:rPr lang="ru-RU" sz="1600" kern="1800" dirty="0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доказал, что представители власти готовы продать родину за гроши"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800" dirty="0" err="1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Батукаев</a:t>
                      </a:r>
                      <a:r>
                        <a:rPr lang="ru-RU" sz="1600" kern="1800" dirty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превращается в головную </a:t>
                      </a:r>
                      <a:r>
                        <a:rPr lang="ru-RU" sz="1600" kern="1800" dirty="0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боль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kern="1800" dirty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Сын Шамиля </a:t>
                      </a:r>
                      <a:r>
                        <a:rPr lang="ru-RU" sz="1600" kern="1800" dirty="0" err="1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Атаханова</a:t>
                      </a:r>
                      <a:r>
                        <a:rPr lang="ru-RU" sz="1600" kern="1800" dirty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связан с Максимом </a:t>
                      </a:r>
                      <a:r>
                        <a:rPr lang="ru-RU" sz="1600" kern="1800" dirty="0" err="1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Бакиевым</a:t>
                      </a:r>
                      <a:r>
                        <a:rPr lang="ru-RU" sz="1600" kern="1800" dirty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66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800" dirty="0" err="1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Турсунбек</a:t>
                      </a:r>
                      <a:r>
                        <a:rPr lang="ru-RU" sz="1600" kern="1800" dirty="0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kern="1800" dirty="0" err="1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Акун</a:t>
                      </a:r>
                      <a:r>
                        <a:rPr lang="ru-RU" sz="1600" kern="1800" dirty="0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экс-омбудсмен: "Во главе действий по освобождению </a:t>
                      </a:r>
                      <a:r>
                        <a:rPr lang="ru-RU" sz="1600" kern="1800" dirty="0" err="1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Батукаева</a:t>
                      </a:r>
                      <a:r>
                        <a:rPr lang="ru-RU" sz="1600" kern="1800" dirty="0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стоял сам президент"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800" dirty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Будут коронованы новые криминальные авторитеты?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kern="1800" dirty="0" err="1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Туратбек</a:t>
                      </a:r>
                      <a:r>
                        <a:rPr lang="ru-RU" sz="1600" kern="1800" dirty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kern="1800" dirty="0" err="1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Мадылбеков</a:t>
                      </a:r>
                      <a:r>
                        <a:rPr lang="ru-RU" sz="1600" kern="1800" dirty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депутат ЖК, </a:t>
                      </a:r>
                      <a:r>
                        <a:rPr lang="ru-RU" sz="1600" kern="1800" dirty="0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r>
                        <a:rPr lang="ru-RU" sz="1600" kern="1800" dirty="0" err="1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Ата</a:t>
                      </a:r>
                      <a:r>
                        <a:rPr lang="ru-RU" sz="1600" kern="1800" dirty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kern="1800" dirty="0" err="1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Мекен</a:t>
                      </a:r>
                      <a:r>
                        <a:rPr lang="ru-RU" sz="1600" kern="1800" dirty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": "Слышали, что в </a:t>
                      </a:r>
                      <a:r>
                        <a:rPr lang="ru-RU" sz="1600" kern="1800" dirty="0" err="1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бакиевское</a:t>
                      </a:r>
                      <a:r>
                        <a:rPr lang="ru-RU" sz="1600" kern="1800" dirty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время судами управлял </a:t>
                      </a:r>
                      <a:r>
                        <a:rPr lang="ru-RU" sz="1600" kern="1800" dirty="0" err="1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Зулпиев</a:t>
                      </a:r>
                      <a:r>
                        <a:rPr lang="ru-RU" sz="1600" kern="1800" dirty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теперь появилось имя </a:t>
                      </a:r>
                      <a:r>
                        <a:rPr lang="ru-RU" sz="1600" kern="1800" dirty="0" err="1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Жолдубаевой</a:t>
                      </a:r>
                      <a:r>
                        <a:rPr lang="ru-RU" sz="1600" kern="1800" dirty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Индиры</a:t>
                      </a:r>
                      <a:r>
                        <a:rPr lang="ru-RU" sz="1600" kern="1800" dirty="0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600" kern="1800" dirty="0">
                        <a:solidFill>
                          <a:srgbClr val="01010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70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800" dirty="0" err="1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Чолпон</a:t>
                      </a:r>
                      <a:r>
                        <a:rPr lang="ru-RU" sz="1600" kern="1800" dirty="0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kern="1800" dirty="0" err="1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Джакупова</a:t>
                      </a:r>
                      <a:r>
                        <a:rPr lang="ru-RU" sz="1600" kern="1800" dirty="0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руководитель правовой клиники "</a:t>
                      </a:r>
                      <a:r>
                        <a:rPr lang="ru-RU" sz="1600" kern="1800" dirty="0" err="1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Адилет</a:t>
                      </a:r>
                      <a:r>
                        <a:rPr lang="ru-RU" sz="1600" kern="1800" dirty="0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": "Мы государство без хозяина, в котором сегодня управляет советник, завтра - водитель, послезавтра еще кто-нибудь"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Теперь Кыргызстан планирует запросить анализы </a:t>
                      </a:r>
                      <a:r>
                        <a:rPr lang="ru-RU" sz="1600" b="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Батукаева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800" dirty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b="0" kern="120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Будут ли наказаны те, кто отпустил </a:t>
                      </a:r>
                      <a:r>
                        <a:rPr lang="ru-RU" sz="1600" b="0" kern="120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Батукаева</a:t>
                      </a:r>
                      <a:r>
                        <a:rPr lang="ru-RU" sz="1600" b="0" kern="120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?</a:t>
                      </a:r>
                    </a:p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4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7397">
                <a:tc>
                  <a:txBody>
                    <a:bodyPr/>
                    <a:lstStyle/>
                    <a:p>
                      <a:r>
                        <a:rPr lang="ru-RU" sz="1600" kern="1800" dirty="0" err="1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А.Батукаев</a:t>
                      </a:r>
                      <a:r>
                        <a:rPr lang="ru-RU" sz="1600" kern="1800" dirty="0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плюнул на нашу землю и ушел, или Почему заплакал кыргызский дипломат?</a:t>
                      </a:r>
                      <a:endParaRPr lang="ru-RU" sz="1600" kern="1800" dirty="0">
                        <a:solidFill>
                          <a:srgbClr val="01010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b="0" dirty="0" smtClean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Подготовка </a:t>
                      </a: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к осенней борьбе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800" dirty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Aft>
                          <a:spcPts val="675"/>
                        </a:spcAft>
                      </a:pPr>
                      <a:r>
                        <a:rPr lang="ru-RU" sz="1600" b="0" kern="120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Защитите от </a:t>
                      </a:r>
                      <a:r>
                        <a:rPr lang="ru-RU" sz="1600" b="0" kern="120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батукаевской</a:t>
                      </a:r>
                      <a:r>
                        <a:rPr lang="ru-RU" sz="1600" b="0" kern="120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 банды!</a:t>
                      </a:r>
                    </a:p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4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4435">
                <a:tc>
                  <a:txBody>
                    <a:bodyPr/>
                    <a:lstStyle/>
                    <a:p>
                      <a:r>
                        <a:rPr lang="ru-RU" sz="1600" kern="1800" dirty="0" err="1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Батукаев</a:t>
                      </a:r>
                      <a:r>
                        <a:rPr lang="ru-RU" sz="1600" kern="1800" dirty="0" smtClean="0">
                          <a:solidFill>
                            <a:srgbClr val="01010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пьет кровь кыргызских мигрантов?</a:t>
                      </a:r>
                      <a:endParaRPr lang="ru-RU" sz="1600" kern="1800" dirty="0">
                        <a:solidFill>
                          <a:srgbClr val="01010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b="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Атамбаев</a:t>
                      </a: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: </a:t>
                      </a:r>
                      <a:r>
                        <a:rPr lang="ru-RU" sz="1600" b="0" dirty="0" err="1" smtClean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Ш.Атаханов</a:t>
                      </a:r>
                      <a:r>
                        <a:rPr lang="ru-RU" sz="1600" b="0" dirty="0" smtClean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допустил ошибку, из-за чего освободили </a:t>
                      </a:r>
                      <a:r>
                        <a:rPr lang="ru-RU" sz="1600" b="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Батукаева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Кыргызстан</a:t>
                      </a:r>
                      <a:r>
                        <a:rPr lang="ru-RU" sz="1600" b="0" kern="1200" baseline="0" dirty="0" smtClean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 в руках </a:t>
                      </a:r>
                      <a:r>
                        <a:rPr lang="ru-RU" sz="1600" b="0" kern="1200" baseline="0" dirty="0" err="1" smtClean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Батукаева</a:t>
                      </a:r>
                      <a:endParaRPr lang="ru-RU" sz="1600" b="0" kern="1200" dirty="0">
                        <a:solidFill>
                          <a:srgbClr val="010101"/>
                        </a:solidFill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4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003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53911"/>
              </p:ext>
            </p:extLst>
          </p:nvPr>
        </p:nvGraphicFramePr>
        <p:xfrm>
          <a:off x="107504" y="548680"/>
          <a:ext cx="8784976" cy="5743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8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Асман</a:t>
                      </a:r>
                      <a:r>
                        <a:rPr lang="ru-RU" dirty="0" smtClean="0"/>
                        <a:t> пресс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Вечерний Бишкек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 факто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1919">
                <a:tc>
                  <a:txBody>
                    <a:bodyPr/>
                    <a:lstStyle/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b="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Турсунбек</a:t>
                      </a: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Акун</a:t>
                      </a: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, экс-омбудсмен: "</a:t>
                      </a:r>
                      <a:r>
                        <a:rPr lang="ru-RU" sz="1600" b="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Батукаев</a:t>
                      </a: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 давал всем</a:t>
                      </a:r>
                      <a:r>
                        <a:rPr lang="ru-RU" sz="1600" b="0" dirty="0" smtClean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"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Правительство пока не хочет рассматривать вопрос по </a:t>
                      </a:r>
                      <a:r>
                        <a:rPr lang="ru-RU" sz="1600" b="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Азизу</a:t>
                      </a: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ru-RU" sz="1600" b="0" dirty="0" err="1" smtClean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Батукаеву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b="0" kern="120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Когда наглость превращается в профессию, а лживость в норму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0857">
                <a:tc>
                  <a:txBody>
                    <a:bodyPr/>
                    <a:lstStyle/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b="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Алманбет</a:t>
                      </a: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 возвращается?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</a:endParaRPr>
                    </a:p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Фракция "</a:t>
                      </a:r>
                      <a:r>
                        <a:rPr lang="ru-RU" sz="1600" b="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Ата</a:t>
                      </a: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Мекен</a:t>
                      </a: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" рассмотрит вопрос </a:t>
                      </a:r>
                      <a:r>
                        <a:rPr lang="ru-RU" sz="1600" b="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Батукаева</a:t>
                      </a: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 27 </a:t>
                      </a:r>
                      <a:r>
                        <a:rPr lang="ru-RU" sz="1600" b="0" dirty="0" smtClean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сентября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Aft>
                          <a:spcPts val="675"/>
                        </a:spcAft>
                      </a:pPr>
                      <a:r>
                        <a:rPr lang="ru-RU" sz="1600" b="0" kern="120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Дела </a:t>
                      </a:r>
                      <a:r>
                        <a:rPr lang="ru-RU" sz="1600" b="0" kern="120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Саляновой</a:t>
                      </a:r>
                      <a:r>
                        <a:rPr lang="ru-RU" sz="1600" b="0" kern="120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 идут отлично из-за ее превращения в удобное оружие власти?</a:t>
                      </a:r>
                    </a:p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1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0857">
                <a:tc>
                  <a:txBody>
                    <a:bodyPr/>
                    <a:lstStyle/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b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Готовят Абилдаева</a:t>
                      </a:r>
                      <a:endParaRPr lang="ru-RU" sz="1600" b="1">
                        <a:effectLst/>
                        <a:latin typeface="Calibri"/>
                        <a:ea typeface="Times New Roman"/>
                      </a:endParaRPr>
                    </a:p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b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ru-RU" sz="1600" b="1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Депутаты вновь потребовали отчета премьера по освобождению </a:t>
                      </a:r>
                      <a:r>
                        <a:rPr lang="ru-RU" sz="1600" b="0" dirty="0" err="1" smtClean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Батукаева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Aft>
                          <a:spcPts val="675"/>
                        </a:spcAft>
                      </a:pPr>
                      <a:r>
                        <a:rPr lang="ru-RU" sz="1600" b="0" kern="120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Фактор нестабильности, раскол в коалиции, </a:t>
                      </a:r>
                      <a:r>
                        <a:rPr lang="ru-RU" sz="1600" b="0" kern="120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неумерший</a:t>
                      </a:r>
                      <a:r>
                        <a:rPr lang="ru-RU" sz="1600" b="0" kern="120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ru-RU" sz="1600" b="0" kern="120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Батукаев</a:t>
                      </a:r>
                      <a:endParaRPr lang="ru-RU" sz="1600" b="0" kern="1200" dirty="0">
                        <a:solidFill>
                          <a:srgbClr val="010101"/>
                        </a:solidFill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1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0857">
                <a:tc>
                  <a:txBody>
                    <a:bodyPr/>
                    <a:lstStyle/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b="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Р.Жээнбеков</a:t>
                      </a: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, депутат ЖК: «По отъезду </a:t>
                      </a:r>
                      <a:r>
                        <a:rPr lang="ru-RU" sz="1600" b="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Батукаева</a:t>
                      </a: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 было политическое соглашение двух стран</a:t>
                      </a:r>
                      <a:r>
                        <a:rPr lang="ru-RU" sz="1600" b="0" dirty="0" smtClean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»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Представление о досрочном освобождении закрепят за начальником </a:t>
                      </a:r>
                      <a:r>
                        <a:rPr lang="ru-RU" sz="1600" b="0" dirty="0" smtClean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колонии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Aft>
                          <a:spcPts val="675"/>
                        </a:spcAft>
                      </a:pPr>
                      <a:r>
                        <a:rPr lang="ru-RU" sz="1600" b="0" kern="120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Приветственное послание от </a:t>
                      </a:r>
                      <a:r>
                        <a:rPr lang="ru-RU" sz="1600" b="0" kern="120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Батукаева</a:t>
                      </a:r>
                      <a:endParaRPr lang="ru-RU" sz="1600" b="0" kern="1200" dirty="0">
                        <a:solidFill>
                          <a:srgbClr val="010101"/>
                        </a:solidFill>
                        <a:effectLst/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0857">
                <a:tc>
                  <a:txBody>
                    <a:bodyPr/>
                    <a:lstStyle/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b="0" dirty="0" smtClean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Вопрос </a:t>
                      </a:r>
                      <a:r>
                        <a:rPr lang="ru-RU" sz="1600" b="0" dirty="0" err="1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Батукаева</a:t>
                      </a: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 сняли с повестки заседания профильного комитета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</a:endParaRPr>
                    </a:p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6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Aft>
                          <a:spcPts val="675"/>
                        </a:spcAft>
                      </a:pPr>
                      <a:r>
                        <a:rPr lang="ru-RU" sz="1600" b="0" kern="120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  <a:cs typeface="+mn-cs"/>
                        </a:rPr>
                        <a:t>Какую «утку» запустит в этот раз омбудсмен?</a:t>
                      </a:r>
                    </a:p>
                    <a:p>
                      <a:pPr fontAlgn="base">
                        <a:spcAft>
                          <a:spcPts val="675"/>
                        </a:spcAft>
                      </a:pPr>
                      <a:r>
                        <a:rPr lang="ru-RU" sz="1100" b="0" dirty="0">
                          <a:solidFill>
                            <a:srgbClr val="010101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2883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Нейтральность \ предубеждение публикаций по теме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поверим сказанному </a:t>
            </a:r>
            <a:r>
              <a:rPr lang="ru-RU" dirty="0" smtClean="0"/>
              <a:t>…. </a:t>
            </a:r>
            <a:r>
              <a:rPr lang="ru-RU" dirty="0"/>
              <a:t>Пусть бедняга </a:t>
            </a:r>
            <a:r>
              <a:rPr lang="ru-RU" b="1" dirty="0" err="1"/>
              <a:t>Батукаев</a:t>
            </a:r>
            <a:r>
              <a:rPr lang="ru-RU" dirty="0"/>
              <a:t> оказывается столь больным, что не может приподняться с постели, все равно он убил видных молодых кыргызских ребят, издевался, отрезая им уши, такого головореза кыргызский народ никогда не простит. Кто заживо хоронит правду и оправдывает </a:t>
            </a:r>
            <a:r>
              <a:rPr lang="ru-RU" dirty="0" err="1"/>
              <a:t>Азиза</a:t>
            </a:r>
            <a:r>
              <a:rPr lang="ru-RU" dirty="0"/>
              <a:t> (</a:t>
            </a:r>
            <a:r>
              <a:rPr lang="ru-RU" dirty="0" err="1"/>
              <a:t>Батукаева</a:t>
            </a:r>
            <a:r>
              <a:rPr lang="ru-RU" dirty="0"/>
              <a:t>), тот враг </a:t>
            </a:r>
            <a:r>
              <a:rPr lang="ru-RU" dirty="0" err="1"/>
              <a:t>кыргызов</a:t>
            </a:r>
            <a:r>
              <a:rPr lang="ru-RU" dirty="0"/>
              <a:t> №1! И как человек, будучи веником </a:t>
            </a:r>
            <a:r>
              <a:rPr lang="ru-RU" dirty="0" err="1"/>
              <a:t>Батукаева</a:t>
            </a:r>
            <a:r>
              <a:rPr lang="ru-RU" dirty="0"/>
              <a:t>, поведет страну вперед</a:t>
            </a:r>
            <a:r>
              <a:rPr lang="ru-RU" dirty="0" smtClean="0"/>
              <a:t>? (Майдан, </a:t>
            </a:r>
            <a:r>
              <a:rPr lang="ru-RU" dirty="0"/>
              <a:t>№ 19 от 22.05.2013</a:t>
            </a:r>
            <a:r>
              <a:rPr lang="ru-RU" dirty="0" smtClean="0"/>
              <a:t>)</a:t>
            </a:r>
          </a:p>
          <a:p>
            <a:r>
              <a:rPr lang="ru-RU" dirty="0"/>
              <a:t>видимо, снова начинается разграбление всего сколько-нибудь "блестящего" в Кыргызстане. Мы много раз ставили глав из людей других национальностей, обожглись и вроде начали дуть на воду. А они работали, проедали, а в конце делали шпионские дела и уходили</a:t>
            </a:r>
            <a:r>
              <a:rPr lang="ru-RU" dirty="0" smtClean="0"/>
              <a:t>. (</a:t>
            </a:r>
            <a:r>
              <a:rPr lang="ru-RU" dirty="0" err="1" smtClean="0"/>
              <a:t>Асман</a:t>
            </a:r>
            <a:r>
              <a:rPr lang="ru-RU" dirty="0" smtClean="0"/>
              <a:t> пресс, </a:t>
            </a:r>
            <a:r>
              <a:rPr lang="ru-RU" dirty="0"/>
              <a:t>№ 19 от </a:t>
            </a:r>
            <a:r>
              <a:rPr lang="ru-RU" dirty="0" smtClean="0"/>
              <a:t>20.06.2013)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9725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Указание источника информации 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56792"/>
            <a:ext cx="8812529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7930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398</TotalTime>
  <Words>862</Words>
  <Application>Microsoft Office PowerPoint</Application>
  <PresentationFormat>Экран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Свобода слова в Кыргызстане. Этика и стандарты. </vt:lpstr>
      <vt:lpstr>Из анонса к отчету по ИМУ - 2013</vt:lpstr>
      <vt:lpstr>Динамика изменений параметров индекса медиа устойчивости в КР за 2008-2012гг. </vt:lpstr>
      <vt:lpstr>Исследовательские оценки соблюдения профессиональных стандартов и журналистской этики в КР </vt:lpstr>
      <vt:lpstr>Оценки соблюдения профессиональных стандартов и журналистской этики в КР, данные участниками панельной дискуссии по ИМУ -2012</vt:lpstr>
      <vt:lpstr>Презентация PowerPoint</vt:lpstr>
      <vt:lpstr>Презентация PowerPoint</vt:lpstr>
      <vt:lpstr>Нейтральность \ предубеждение публикаций по теме </vt:lpstr>
      <vt:lpstr>Указание источника информации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Свобода слова в Кыргызстане. Этика и стандарты.</dc:title>
  <dc:creator>User</dc:creator>
  <cp:lastModifiedBy>Artem Goriainov</cp:lastModifiedBy>
  <cp:revision>15</cp:revision>
  <dcterms:created xsi:type="dcterms:W3CDTF">2013-11-04T10:35:32Z</dcterms:created>
  <dcterms:modified xsi:type="dcterms:W3CDTF">2018-07-28T08:42:31Z</dcterms:modified>
</cp:coreProperties>
</file>