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1" r:id="rId2"/>
    <p:sldId id="284" r:id="rId3"/>
    <p:sldId id="270" r:id="rId4"/>
    <p:sldId id="276" r:id="rId5"/>
    <p:sldId id="285" r:id="rId6"/>
    <p:sldId id="286" r:id="rId7"/>
    <p:sldId id="287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60" r:id="rId16"/>
    <p:sldId id="272" r:id="rId17"/>
    <p:sldId id="257" r:id="rId18"/>
    <p:sldId id="259" r:id="rId19"/>
    <p:sldId id="261" r:id="rId20"/>
    <p:sldId id="262" r:id="rId21"/>
    <p:sldId id="263" r:id="rId22"/>
    <p:sldId id="265" r:id="rId23"/>
    <p:sldId id="266" r:id="rId24"/>
    <p:sldId id="264" r:id="rId25"/>
    <p:sldId id="273" r:id="rId26"/>
    <p:sldId id="267" r:id="rId27"/>
    <p:sldId id="268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274" r:id="rId42"/>
    <p:sldId id="269" r:id="rId4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11"/>
  </p:normalViewPr>
  <p:slideViewPr>
    <p:cSldViewPr snapToGrid="0" snapToObjects="1">
      <p:cViewPr varScale="1">
        <p:scale>
          <a:sx n="73" d="100"/>
          <a:sy n="73" d="100"/>
        </p:scale>
        <p:origin x="5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A887-924E-2749-A531-3AAE33CB2BDC}" type="datetimeFigureOut">
              <a:rPr lang="ru-RU" smtClean="0"/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F3D8-C15E-584F-BAC3-2487B574F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89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A887-924E-2749-A531-3AAE33CB2BDC}" type="datetimeFigureOut">
              <a:rPr lang="ru-RU" smtClean="0"/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F3D8-C15E-584F-BAC3-2487B574F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8640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A887-924E-2749-A531-3AAE33CB2BDC}" type="datetimeFigureOut">
              <a:rPr lang="ru-RU" smtClean="0"/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F3D8-C15E-584F-BAC3-2487B574F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908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A887-924E-2749-A531-3AAE33CB2BDC}" type="datetimeFigureOut">
              <a:rPr lang="ru-RU" smtClean="0"/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F3D8-C15E-584F-BAC3-2487B574F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67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A887-924E-2749-A531-3AAE33CB2BDC}" type="datetimeFigureOut">
              <a:rPr lang="ru-RU" smtClean="0"/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F3D8-C15E-584F-BAC3-2487B574F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7228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A887-924E-2749-A531-3AAE33CB2BDC}" type="datetimeFigureOut">
              <a:rPr lang="ru-RU" smtClean="0"/>
              <a:t>28.09.2018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F3D8-C15E-584F-BAC3-2487B574F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119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A887-924E-2749-A531-3AAE33CB2BDC}" type="datetimeFigureOut">
              <a:rPr lang="ru-RU" smtClean="0"/>
              <a:t>28.09.2018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F3D8-C15E-584F-BAC3-2487B574F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5227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A887-924E-2749-A531-3AAE33CB2BDC}" type="datetimeFigureOut">
              <a:rPr lang="ru-RU" smtClean="0"/>
              <a:t>28.09.2018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F3D8-C15E-584F-BAC3-2487B574F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339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A887-924E-2749-A531-3AAE33CB2BDC}" type="datetimeFigureOut">
              <a:rPr lang="ru-RU" smtClean="0"/>
              <a:t>28.09.2018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F3D8-C15E-584F-BAC3-2487B574F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3429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A887-924E-2749-A531-3AAE33CB2BDC}" type="datetimeFigureOut">
              <a:rPr lang="ru-RU" smtClean="0"/>
              <a:t>28.09.2018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F3D8-C15E-584F-BAC3-2487B574F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85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A887-924E-2749-A531-3AAE33CB2BDC}" type="datetimeFigureOut">
              <a:rPr lang="ru-RU" smtClean="0"/>
              <a:t>28.09.2018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F3D8-C15E-584F-BAC3-2487B574F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2901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0A887-924E-2749-A531-3AAE33CB2BDC}" type="datetimeFigureOut">
              <a:rPr lang="ru-RU" smtClean="0"/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BF3D8-C15E-584F-BAC3-2487B574F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787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9B%D0%B0%D1%82%D0%B8%D0%BD%D1%81%D0%BA%D0%B8%D0%B9_%D1%8F%D0%B7%D1%8B%D0%BA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567"/>
          </a:xfrm>
          <a:solidFill>
            <a:schemeClr val="accent1">
              <a:lumMod val="50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1082" y="649996"/>
            <a:ext cx="10515600" cy="5772838"/>
          </a:xfr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ru-RU" sz="3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ctr">
              <a:buNone/>
            </a:pPr>
            <a:endParaRPr lang="ru-RU" sz="3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ctr">
              <a:buNone/>
            </a:pPr>
            <a:endParaRPr lang="ru-RU" sz="3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ctr">
              <a:buNone/>
            </a:pPr>
            <a:r>
              <a:rPr lang="ru-RU" sz="4500" dirty="0" smtClean="0">
                <a:latin typeface="Times New Roman" charset="0"/>
                <a:ea typeface="Times New Roman" charset="0"/>
                <a:cs typeface="Times New Roman" charset="0"/>
              </a:rPr>
              <a:t>Борьба с экстремизмом </a:t>
            </a:r>
          </a:p>
          <a:p>
            <a:pPr marL="0" indent="0" algn="ctr">
              <a:buNone/>
            </a:pP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п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роблемы правового 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регулирования 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и судебной практики</a:t>
            </a:r>
          </a:p>
          <a:p>
            <a:pPr marL="0" indent="0" algn="ctr">
              <a:buNone/>
            </a:pPr>
            <a:endParaRPr lang="ru-RU" sz="25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ctr">
              <a:buNone/>
            </a:pPr>
            <a:endParaRPr lang="ru-RU" sz="25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ctr">
              <a:buNone/>
            </a:pPr>
            <a:endParaRPr lang="ru-RU" sz="25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ctr">
              <a:buNone/>
            </a:pPr>
            <a:endParaRPr lang="ru-RU" sz="25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ctr">
              <a:buNone/>
            </a:pP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						</a:t>
            </a:r>
            <a:r>
              <a:rPr lang="ru-RU" sz="1600" dirty="0" smtClean="0">
                <a:latin typeface="Times New Roman" charset="0"/>
                <a:ea typeface="Times New Roman" charset="0"/>
                <a:cs typeface="Times New Roman" charset="0"/>
              </a:rPr>
              <a:t>  </a:t>
            </a:r>
            <a:r>
              <a:rPr lang="ru-RU" sz="1600" dirty="0" err="1" smtClean="0">
                <a:latin typeface="Times New Roman" charset="0"/>
                <a:ea typeface="Times New Roman" charset="0"/>
                <a:cs typeface="Times New Roman" charset="0"/>
              </a:rPr>
              <a:t>Ахметгалиев</a:t>
            </a:r>
            <a:r>
              <a:rPr lang="ru-RU" sz="16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ru-RU" sz="1600" dirty="0" err="1" smtClean="0">
                <a:latin typeface="Times New Roman" charset="0"/>
                <a:ea typeface="Times New Roman" charset="0"/>
                <a:cs typeface="Times New Roman" charset="0"/>
              </a:rPr>
              <a:t>Рамиль</a:t>
            </a:r>
            <a:endParaRPr lang="ru-RU" sz="16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ctr">
              <a:buNone/>
            </a:pPr>
            <a:r>
              <a:rPr lang="ru-RU" sz="16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ru-RU" sz="1600" dirty="0" smtClean="0">
                <a:latin typeface="Times New Roman" charset="0"/>
                <a:ea typeface="Times New Roman" charset="0"/>
                <a:cs typeface="Times New Roman" charset="0"/>
              </a:rPr>
              <a:t>				  г. Бишкек</a:t>
            </a:r>
          </a:p>
          <a:p>
            <a:pPr marL="0" indent="0" algn="ctr">
              <a:buNone/>
            </a:pPr>
            <a:r>
              <a:rPr lang="ru-RU" sz="16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ru-RU" sz="1600" dirty="0" smtClean="0">
                <a:latin typeface="Times New Roman" charset="0"/>
                <a:ea typeface="Times New Roman" charset="0"/>
                <a:cs typeface="Times New Roman" charset="0"/>
              </a:rPr>
              <a:t>					25 сентября 2018 г. </a:t>
            </a:r>
          </a:p>
        </p:txBody>
      </p:sp>
    </p:spTree>
    <p:extLst>
      <p:ext uri="{BB962C8B-B14F-4D97-AF65-F5344CB8AC3E}">
        <p14:creationId xmlns:p14="http://schemas.microsoft.com/office/powerpoint/2010/main" val="99657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  <a:ln w="3810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ru-RU" b="1" dirty="0" smtClean="0">
                <a:latin typeface="Times New Roman" charset="0"/>
                <a:ea typeface="Times New Roman" charset="0"/>
                <a:cs typeface="Times New Roman" charset="0"/>
              </a:rPr>
              <a:t>Шанхайская Конвенция</a:t>
            </a:r>
            <a:endParaRPr lang="ru-RU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53989"/>
          </a:xfr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500" b="1" dirty="0">
                <a:latin typeface="Times New Roman" charset="0"/>
                <a:ea typeface="Times New Roman" charset="0"/>
                <a:cs typeface="Times New Roman" charset="0"/>
              </a:rPr>
              <a:t>"сепаратизм"</a:t>
            </a: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 - какое-либо деяние, направленное на нарушение территориальной целостности государства, в том числе на отделение от него части его территории, или дезинтеграцию государства, совершаемое насильственным путем, а равно планирование и подготовка такого деяния, пособничество его совершению, подстрекательство к 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нему</a:t>
            </a:r>
            <a:endParaRPr lang="ru-RU" sz="25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just">
              <a:buNone/>
            </a:pPr>
            <a:r>
              <a:rPr lang="ru-RU" sz="2500" b="1" dirty="0">
                <a:latin typeface="Times New Roman" charset="0"/>
                <a:ea typeface="Times New Roman" charset="0"/>
                <a:cs typeface="Times New Roman" charset="0"/>
              </a:rPr>
              <a:t>"экстремизм"</a:t>
            </a: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 - какое-либо деяние, направленное на насильственный захват власти или насильственное удержание власти, а также на насильственное изменение конституционного строя государства, а равно насильственное посягательство на общественную безопасность, в том числе организация в вышеуказанных целях незаконных вооруженных формирований или участие в них</a:t>
            </a:r>
          </a:p>
        </p:txBody>
      </p:sp>
    </p:spTree>
    <p:extLst>
      <p:ext uri="{BB962C8B-B14F-4D97-AF65-F5344CB8AC3E}">
        <p14:creationId xmlns:p14="http://schemas.microsoft.com/office/powerpoint/2010/main" val="126675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Европейская 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Конвенция о защите прав человека и основных свобод</a:t>
            </a:r>
            <a:r>
              <a:rPr lang="ru-RU" dirty="0"/>
              <a:t/>
            </a:r>
            <a:br>
              <a:rPr lang="ru-RU" dirty="0"/>
            </a:br>
            <a:endParaRPr lang="ru-RU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2500" b="1" dirty="0">
                <a:latin typeface="Times New Roman" charset="0"/>
                <a:ea typeface="Times New Roman" charset="0"/>
                <a:cs typeface="Times New Roman" charset="0"/>
              </a:rPr>
              <a:t>Статья 10. Свобода выражения мнения</a:t>
            </a:r>
          </a:p>
          <a:p>
            <a:pPr marL="0" indent="0" algn="just">
              <a:buNone/>
            </a:pP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1. Каждый имеет право свободно выражать свое мнение. Это 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право включает </a:t>
            </a: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свободу придерживаться своего мнения и свободу получать 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и распространять </a:t>
            </a: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информацию и идеи без какого-либо вмешательства 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со стороны </a:t>
            </a: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публичных властей и независимо от государственных границ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endParaRPr lang="ru-RU" sz="25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just">
              <a:buNone/>
            </a:pP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2. Осуществление этих свобод, налагающее обязанности 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и ответственность</a:t>
            </a: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, может быть сопряжено с 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определенными формальностями</a:t>
            </a: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, условиями, ограничениями или санкциями, 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которые предусмотрены </a:t>
            </a: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законом и необходимы в демократическом обществе 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в интересах </a:t>
            </a: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национальной безопасности, территориальной 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целостности или </a:t>
            </a: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общественного порядка, в целях предотвращения беспорядков 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или преступлений</a:t>
            </a: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, для охраны здоровья и нравственности, 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защиты репутации </a:t>
            </a: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или прав других лиц, предотвращения 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разглашения информации</a:t>
            </a: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, полученной конфиденциально, или 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обеспечения авторитета </a:t>
            </a: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и беспристрастности правосудия.</a:t>
            </a:r>
          </a:p>
          <a:p>
            <a:pPr marL="0" indent="0" algn="ctr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5339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  <a:ln w="3810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Европейская Конвенция о защите прав человека и основных свобод</a:t>
            </a:r>
            <a:endParaRPr lang="ru-RU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endParaRPr lang="ru-RU" sz="2500" b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r>
              <a:rPr lang="ru-RU" sz="2500" b="1" dirty="0" smtClean="0">
                <a:latin typeface="Times New Roman" charset="0"/>
                <a:ea typeface="Times New Roman" charset="0"/>
                <a:cs typeface="Times New Roman" charset="0"/>
              </a:rPr>
              <a:t>Статья 14. Запрещение </a:t>
            </a:r>
            <a:r>
              <a:rPr lang="ru-RU" sz="2500" b="1" dirty="0">
                <a:latin typeface="Times New Roman" charset="0"/>
                <a:ea typeface="Times New Roman" charset="0"/>
                <a:cs typeface="Times New Roman" charset="0"/>
              </a:rPr>
              <a:t>дискриминации</a:t>
            </a:r>
          </a:p>
          <a:p>
            <a:pPr marL="0" indent="0" algn="just">
              <a:buNone/>
            </a:pP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Пользование правами и свободами, признанными в настоящей Конвенции, должно быть обеспечено без какой бы то ни было дискриминации по признаку пола, расы, цвета кожи, языка, религии, политических или иных убеждений, национального или социального происхождения, принадлежности к национальным меньшинствам, имущественного положения, рождения или по любым иным признакам.</a:t>
            </a:r>
          </a:p>
          <a:p>
            <a:pPr marL="0" indent="0" algn="ctr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20495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  <a:ln w="3810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Европейская Конвенция о защите прав человека и основных свобод</a:t>
            </a:r>
            <a:endParaRPr lang="ru-RU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400" b="1" dirty="0" smtClean="0">
                <a:latin typeface="Times New Roman" charset="0"/>
                <a:ea typeface="Times New Roman" charset="0"/>
                <a:cs typeface="Times New Roman" charset="0"/>
              </a:rPr>
              <a:t>РАЗЖИГАНИЕ </a:t>
            </a:r>
            <a:r>
              <a:rPr lang="ru-RU" sz="2400" b="1" dirty="0">
                <a:latin typeface="Times New Roman" charset="0"/>
                <a:ea typeface="Times New Roman" charset="0"/>
                <a:cs typeface="Times New Roman" charset="0"/>
              </a:rPr>
              <a:t>РОЗНИ НЕ ЗАЩИЩАЕТСЯ КОНВЕНЦИЕЙ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2003 год, дело «</a:t>
            </a:r>
            <a:r>
              <a:rPr lang="ru-RU" sz="2400" dirty="0" err="1">
                <a:latin typeface="Times New Roman" charset="0"/>
                <a:ea typeface="Times New Roman" charset="0"/>
                <a:cs typeface="Times New Roman" charset="0"/>
              </a:rPr>
              <a:t>Гюндуз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 против Турции»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- согласно статье 17, высказывания, которые 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являются несовместимыми 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с провозглашенными 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и гарантированными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Конвенцией 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ценностями не получают защиты по статье 10.</a:t>
            </a:r>
          </a:p>
          <a:p>
            <a:pPr marL="0" indent="0" algn="just">
              <a:buNone/>
            </a:pPr>
            <a:r>
              <a:rPr lang="ru-RU" sz="2400" b="1" dirty="0">
                <a:latin typeface="Times New Roman" charset="0"/>
                <a:ea typeface="Times New Roman" charset="0"/>
                <a:cs typeface="Times New Roman" charset="0"/>
              </a:rPr>
              <a:t>Статья 17. Запрещение злоупотреблений правами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Ничто в настоящей Конвенции не может толковаться 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как означающее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, что какое-либо государство, какая-либо 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группа лиц 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или какое-либо лицо имеет право заниматься какой 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бы то 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ни было деятельностью или совершать какие бы то 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ни было 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действия, направленные на упразднение прав и 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свобод, признанных 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в настоящей Конвенции, или на их 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ограничение в 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большей мере, чем это предусматривается в Конвенции.</a:t>
            </a:r>
          </a:p>
          <a:p>
            <a:pPr marL="0" indent="0" algn="ctr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87212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  <a:ln w="3810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Европейский Суд по правам человека</a:t>
            </a:r>
            <a:endParaRPr lang="ru-RU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/>
          <a:lstStyle/>
          <a:p>
            <a:pPr marL="0" indent="0" algn="ctr">
              <a:buNone/>
            </a:pPr>
            <a:endParaRPr lang="ru-RU" sz="3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ctr">
              <a:buNone/>
            </a:pPr>
            <a:r>
              <a:rPr lang="ru-RU" sz="3000" dirty="0" smtClean="0">
                <a:latin typeface="Times New Roman" charset="0"/>
                <a:ea typeface="Times New Roman" charset="0"/>
                <a:cs typeface="Times New Roman" charset="0"/>
              </a:rPr>
              <a:t>Раскрывая </a:t>
            </a:r>
            <a:r>
              <a:rPr lang="ru-RU" sz="3000" dirty="0">
                <a:latin typeface="Times New Roman" charset="0"/>
                <a:ea typeface="Times New Roman" charset="0"/>
                <a:cs typeface="Times New Roman" charset="0"/>
              </a:rPr>
              <a:t>содержание и </a:t>
            </a:r>
            <a:r>
              <a:rPr lang="ru-RU" sz="3000" dirty="0" smtClean="0">
                <a:latin typeface="Times New Roman" charset="0"/>
                <a:ea typeface="Times New Roman" charset="0"/>
                <a:cs typeface="Times New Roman" charset="0"/>
              </a:rPr>
              <a:t>устанавливая пределы </a:t>
            </a:r>
            <a:r>
              <a:rPr lang="ru-RU" sz="3000" dirty="0">
                <a:latin typeface="Times New Roman" charset="0"/>
                <a:ea typeface="Times New Roman" charset="0"/>
                <a:cs typeface="Times New Roman" charset="0"/>
              </a:rPr>
              <a:t>свободы выражения мнения </a:t>
            </a:r>
            <a:r>
              <a:rPr lang="ru-RU" sz="3000" dirty="0" smtClean="0">
                <a:latin typeface="Times New Roman" charset="0"/>
                <a:ea typeface="Times New Roman" charset="0"/>
                <a:cs typeface="Times New Roman" charset="0"/>
              </a:rPr>
              <a:t>в своей </a:t>
            </a:r>
            <a:r>
              <a:rPr lang="ru-RU" sz="3000" dirty="0">
                <a:latin typeface="Times New Roman" charset="0"/>
                <a:ea typeface="Times New Roman" charset="0"/>
                <a:cs typeface="Times New Roman" charset="0"/>
              </a:rPr>
              <a:t>прецедентной </a:t>
            </a:r>
            <a:r>
              <a:rPr lang="ru-RU" sz="3000" dirty="0" smtClean="0">
                <a:latin typeface="Times New Roman" charset="0"/>
                <a:ea typeface="Times New Roman" charset="0"/>
                <a:cs typeface="Times New Roman" charset="0"/>
              </a:rPr>
              <a:t>практике, Европейский </a:t>
            </a:r>
            <a:r>
              <a:rPr lang="ru-RU" sz="3000" dirty="0">
                <a:latin typeface="Times New Roman" charset="0"/>
                <a:ea typeface="Times New Roman" charset="0"/>
                <a:cs typeface="Times New Roman" charset="0"/>
              </a:rPr>
              <a:t>Суд по правам </a:t>
            </a:r>
            <a:r>
              <a:rPr lang="ru-RU" sz="3000" dirty="0" smtClean="0">
                <a:latin typeface="Times New Roman" charset="0"/>
                <a:ea typeface="Times New Roman" charset="0"/>
                <a:cs typeface="Times New Roman" charset="0"/>
              </a:rPr>
              <a:t>человека сформулировал </a:t>
            </a:r>
            <a:r>
              <a:rPr lang="ru-RU" sz="3000" dirty="0">
                <a:latin typeface="Times New Roman" charset="0"/>
                <a:ea typeface="Times New Roman" charset="0"/>
                <a:cs typeface="Times New Roman" charset="0"/>
              </a:rPr>
              <a:t>ряд </a:t>
            </a:r>
            <a:r>
              <a:rPr lang="ru-RU" sz="3000" dirty="0" smtClean="0">
                <a:latin typeface="Times New Roman" charset="0"/>
                <a:ea typeface="Times New Roman" charset="0"/>
                <a:cs typeface="Times New Roman" charset="0"/>
              </a:rPr>
              <a:t>фундаментальных принципов</a:t>
            </a:r>
            <a:endParaRPr lang="ru-RU" sz="3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ctr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28770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  <a:ln w="3810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Европейский Суд по правам человека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endParaRPr lang="ru-RU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just">
              <a:buNone/>
            </a:pPr>
            <a:r>
              <a:rPr lang="ru-RU" b="1" dirty="0" smtClean="0">
                <a:latin typeface="Times New Roman" charset="0"/>
                <a:ea typeface="Times New Roman" charset="0"/>
                <a:cs typeface="Times New Roman" charset="0"/>
              </a:rPr>
              <a:t>СВОБОДА </a:t>
            </a:r>
            <a:r>
              <a:rPr lang="ru-RU" b="1" dirty="0">
                <a:latin typeface="Times New Roman" charset="0"/>
                <a:ea typeface="Times New Roman" charset="0"/>
                <a:cs typeface="Times New Roman" charset="0"/>
              </a:rPr>
              <a:t>ШОКИРУЮЩЕЙ И ОСКОРБЛЯЮЩЕЙ ИНФОРМАЦИИ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charset="0"/>
                <a:ea typeface="Times New Roman" charset="0"/>
                <a:cs typeface="Times New Roman" charset="0"/>
              </a:rPr>
              <a:t>1976 год, дело «</a:t>
            </a:r>
            <a:r>
              <a:rPr lang="ru-RU" sz="1600" dirty="0" err="1">
                <a:latin typeface="Times New Roman" charset="0"/>
                <a:ea typeface="Times New Roman" charset="0"/>
                <a:cs typeface="Times New Roman" charset="0"/>
              </a:rPr>
              <a:t>Хэндисайд</a:t>
            </a:r>
            <a:r>
              <a:rPr lang="ru-RU" sz="1600" dirty="0">
                <a:latin typeface="Times New Roman" charset="0"/>
                <a:ea typeface="Times New Roman" charset="0"/>
                <a:cs typeface="Times New Roman" charset="0"/>
              </a:rPr>
              <a:t> против Соединенного Королевства»</a:t>
            </a:r>
          </a:p>
          <a:p>
            <a:pPr marL="0" indent="0" algn="just">
              <a:buNone/>
            </a:pP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Свобода выражения мнения представляет собой одно из существенных оснований демократического общества и одно из базовых условий прогресса общества и самореализации каждого индивидуума.</a:t>
            </a:r>
          </a:p>
          <a:p>
            <a:pPr marL="0" indent="0" algn="just">
              <a:buNone/>
            </a:pPr>
            <a:r>
              <a:rPr lang="ru-RU" b="1" dirty="0">
                <a:latin typeface="Times New Roman" charset="0"/>
                <a:ea typeface="Times New Roman" charset="0"/>
                <a:cs typeface="Times New Roman" charset="0"/>
              </a:rPr>
              <a:t>Это утверждение относится не только к «информации» и «идеям», которые благозвучны и безобидны, но также и к тем, которые оскорбляют, шокируют или тревожат. </a:t>
            </a:r>
            <a:endParaRPr lang="ru-RU" b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Таковы 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требования плюрализма, толерантности и широты </a:t>
            </a:r>
            <a:r>
              <a:rPr lang="ru-RU" dirty="0" err="1" smtClean="0">
                <a:latin typeface="Times New Roman" charset="0"/>
                <a:ea typeface="Times New Roman" charset="0"/>
                <a:cs typeface="Times New Roman" charset="0"/>
              </a:rPr>
              <a:t>взглядов,без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которых «демократическое общество» не может считаться таковым. Как указано в статье 10, эта свобода имеет исключения, которые, однако, должны быть четко установлены, а необходимость 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в каких 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бы то ни было ограничениях должна быть убедительно обоснована.</a:t>
            </a:r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7569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  <a:ln w="3810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Европейский Суд по правам человека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b="1" dirty="0">
                <a:latin typeface="Times New Roman" charset="0"/>
                <a:ea typeface="Times New Roman" charset="0"/>
                <a:cs typeface="Times New Roman" charset="0"/>
              </a:rPr>
              <a:t>СВОБОДА СЛОВА - ОБЯЗАННОСТЬ СМИ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charset="0"/>
                <a:ea typeface="Times New Roman" charset="0"/>
                <a:cs typeface="Times New Roman" charset="0"/>
              </a:rPr>
              <a:t>1979 год, дело «Санди Таймс» против Соединенного Королевства»</a:t>
            </a:r>
          </a:p>
          <a:p>
            <a:pPr marL="0" indent="0" algn="just">
              <a:buNone/>
            </a:pP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На средствах массовой информации лежит </a:t>
            </a:r>
            <a:r>
              <a:rPr lang="ru-RU" b="1" i="1" dirty="0" smtClean="0">
                <a:latin typeface="Times New Roman" charset="0"/>
                <a:ea typeface="Times New Roman" charset="0"/>
                <a:cs typeface="Times New Roman" charset="0"/>
              </a:rPr>
              <a:t>обязанность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 распространять 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информацию и идеи, касающиеся 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вопросов деятельности 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судов, точно так же, как это происходит в 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других сферах 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деятельности, представляющих общественный 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интерес. Этой 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функции средств массовой информации сопутствует 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право общественности 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получать информацию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charset="0"/>
                <a:ea typeface="Times New Roman" charset="0"/>
                <a:cs typeface="Times New Roman" charset="0"/>
              </a:rPr>
              <a:t>1986 год, дело «</a:t>
            </a:r>
            <a:r>
              <a:rPr lang="ru-RU" sz="1600" dirty="0" err="1">
                <a:latin typeface="Times New Roman" charset="0"/>
                <a:ea typeface="Times New Roman" charset="0"/>
                <a:cs typeface="Times New Roman" charset="0"/>
              </a:rPr>
              <a:t>Лингенс</a:t>
            </a:r>
            <a:r>
              <a:rPr lang="ru-RU" sz="1600" dirty="0">
                <a:latin typeface="Times New Roman" charset="0"/>
                <a:ea typeface="Times New Roman" charset="0"/>
                <a:cs typeface="Times New Roman" charset="0"/>
              </a:rPr>
              <a:t> против Австрии»</a:t>
            </a:r>
          </a:p>
          <a:p>
            <a:pPr marL="0" indent="0" algn="just">
              <a:buNone/>
            </a:pPr>
            <a:r>
              <a:rPr lang="ru-RU" b="1" i="1" dirty="0">
                <a:latin typeface="Times New Roman" charset="0"/>
                <a:ea typeface="Times New Roman" charset="0"/>
                <a:cs typeface="Times New Roman" charset="0"/>
              </a:rPr>
              <a:t>Священным долгом 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прессы является, вместе с тем, 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передача информации 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и распространение идей по политическим проблемам, 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в том 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числе и тех, что вызывают разногласия в обществе. Перед 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прессой стоит 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задача не только заниматься таким распространением 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подобной информации 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и идей; общественность имеет право и получать 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такую информацию 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и такие идеи. Свобода прессы 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предоставляет общественности 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возможности составить представление об идеях 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и политических 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позициях политических лидеров.</a:t>
            </a:r>
          </a:p>
          <a:p>
            <a:pPr marL="0" indent="0" algn="ctr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43441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pPr algn="ctr"/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Европейский Суд по правам человека</a:t>
            </a:r>
            <a:endParaRPr lang="ru-RU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pPr marL="0" indent="0" algn="just">
              <a:buNone/>
            </a:pPr>
            <a:endParaRPr lang="ru-RU" b="1" dirty="0" smtClean="0"/>
          </a:p>
          <a:p>
            <a:pPr marL="0" indent="0" algn="just">
              <a:buNone/>
            </a:pPr>
            <a:r>
              <a:rPr lang="ru-RU" b="1" dirty="0" smtClean="0">
                <a:latin typeface="Times New Roman" charset="0"/>
                <a:ea typeface="Times New Roman" charset="0"/>
                <a:cs typeface="Times New Roman" charset="0"/>
              </a:rPr>
              <a:t>НЕДОПУСТИМЫ </a:t>
            </a:r>
            <a:r>
              <a:rPr lang="ru-RU" b="1" dirty="0">
                <a:latin typeface="Times New Roman" charset="0"/>
                <a:ea typeface="Times New Roman" charset="0"/>
                <a:cs typeface="Times New Roman" charset="0"/>
              </a:rPr>
              <a:t>ПРИЗЫВЫ К НАСИЛИЮ</a:t>
            </a:r>
          </a:p>
          <a:p>
            <a:pPr marL="0" indent="0" algn="just">
              <a:buNone/>
            </a:pPr>
            <a:r>
              <a:rPr lang="ru-RU" sz="1400" dirty="0">
                <a:latin typeface="Times New Roman" charset="0"/>
                <a:ea typeface="Times New Roman" charset="0"/>
                <a:cs typeface="Times New Roman" charset="0"/>
              </a:rPr>
              <a:t>1999 год, дело «</a:t>
            </a:r>
            <a:r>
              <a:rPr lang="ru-RU" sz="1400" dirty="0" err="1">
                <a:latin typeface="Times New Roman" charset="0"/>
                <a:ea typeface="Times New Roman" charset="0"/>
                <a:cs typeface="Times New Roman" charset="0"/>
              </a:rPr>
              <a:t>Сюрек</a:t>
            </a:r>
            <a:r>
              <a:rPr lang="ru-RU" sz="1400" dirty="0">
                <a:latin typeface="Times New Roman" charset="0"/>
                <a:ea typeface="Times New Roman" charset="0"/>
                <a:cs typeface="Times New Roman" charset="0"/>
              </a:rPr>
              <a:t> против Турции»</a:t>
            </a:r>
          </a:p>
          <a:p>
            <a:pPr marL="0" indent="0" algn="just">
              <a:buNone/>
            </a:pP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О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дним 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из определяющих 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критериев, оправдывающих 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вмешательство 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в свободу 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выражения мнения 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по общественно 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значимым 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вопросам, является 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наличие в текстах 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языка ненависти 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и прославления насилия</a:t>
            </a:r>
          </a:p>
          <a:p>
            <a:pPr marL="0" indent="0" algn="ctr">
              <a:buNone/>
            </a:pPr>
            <a:endParaRPr lang="ru-RU" b="1" dirty="0" smtClean="0"/>
          </a:p>
          <a:p>
            <a:pPr marL="0" indent="0" algn="just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b="1" dirty="0"/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436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  <a:ln w="3810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Европейский Суд по правам человека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sz="3600" dirty="0" smtClean="0">
                <a:latin typeface="Times New Roman" charset="0"/>
                <a:ea typeface="Times New Roman" charset="0"/>
                <a:cs typeface="Times New Roman" charset="0"/>
              </a:rPr>
              <a:t>1999 </a:t>
            </a:r>
            <a:r>
              <a:rPr lang="ru-RU" sz="3600" dirty="0">
                <a:latin typeface="Times New Roman" charset="0"/>
                <a:ea typeface="Times New Roman" charset="0"/>
                <a:cs typeface="Times New Roman" charset="0"/>
              </a:rPr>
              <a:t>год, дело «</a:t>
            </a:r>
            <a:r>
              <a:rPr lang="ru-RU" sz="3600" dirty="0" err="1">
                <a:latin typeface="Times New Roman" charset="0"/>
                <a:ea typeface="Times New Roman" charset="0"/>
                <a:cs typeface="Times New Roman" charset="0"/>
              </a:rPr>
              <a:t>Сюрек</a:t>
            </a:r>
            <a:r>
              <a:rPr lang="ru-RU" sz="3600" dirty="0">
                <a:latin typeface="Times New Roman" charset="0"/>
                <a:ea typeface="Times New Roman" charset="0"/>
                <a:cs typeface="Times New Roman" charset="0"/>
              </a:rPr>
              <a:t> против Турции»</a:t>
            </a:r>
          </a:p>
          <a:p>
            <a:pPr marL="0" indent="0" algn="just">
              <a:buNone/>
            </a:pPr>
            <a:r>
              <a:rPr lang="ru-RU" sz="3600" dirty="0">
                <a:latin typeface="Times New Roman" charset="0"/>
                <a:ea typeface="Times New Roman" charset="0"/>
                <a:cs typeface="Times New Roman" charset="0"/>
              </a:rPr>
              <a:t>Заявитель - основной акционер издаваемого в </a:t>
            </a:r>
            <a:r>
              <a:rPr lang="ru-RU" sz="3600" dirty="0" smtClean="0">
                <a:latin typeface="Times New Roman" charset="0"/>
                <a:ea typeface="Times New Roman" charset="0"/>
                <a:cs typeface="Times New Roman" charset="0"/>
              </a:rPr>
              <a:t>Стамбуле еженедельника </a:t>
            </a:r>
            <a:r>
              <a:rPr lang="ru-RU" sz="3600" dirty="0">
                <a:latin typeface="Times New Roman" charset="0"/>
                <a:ea typeface="Times New Roman" charset="0"/>
                <a:cs typeface="Times New Roman" charset="0"/>
              </a:rPr>
              <a:t>«Правдивые новости и </a:t>
            </a:r>
            <a:r>
              <a:rPr lang="ru-RU" sz="3600" dirty="0" smtClean="0">
                <a:latin typeface="Times New Roman" charset="0"/>
                <a:ea typeface="Times New Roman" charset="0"/>
                <a:cs typeface="Times New Roman" charset="0"/>
              </a:rPr>
              <a:t>комментарии». </a:t>
            </a:r>
            <a:r>
              <a:rPr lang="ru-RU" sz="3600" dirty="0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ru-RU" sz="36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ru-RU" sz="3600" dirty="0">
                <a:latin typeface="Times New Roman" charset="0"/>
                <a:ea typeface="Times New Roman" charset="0"/>
                <a:cs typeface="Times New Roman" charset="0"/>
              </a:rPr>
              <a:t>1992 году в журнале были опубликованы два </a:t>
            </a:r>
            <a:r>
              <a:rPr lang="ru-RU" sz="3600" dirty="0" smtClean="0">
                <a:latin typeface="Times New Roman" charset="0"/>
                <a:ea typeface="Times New Roman" charset="0"/>
                <a:cs typeface="Times New Roman" charset="0"/>
              </a:rPr>
              <a:t>письма читателей</a:t>
            </a:r>
            <a:r>
              <a:rPr lang="ru-RU" sz="3600" dirty="0">
                <a:latin typeface="Times New Roman" charset="0"/>
                <a:ea typeface="Times New Roman" charset="0"/>
                <a:cs typeface="Times New Roman" charset="0"/>
              </a:rPr>
              <a:t>, посвященных вооруженным </a:t>
            </a:r>
            <a:r>
              <a:rPr lang="ru-RU" sz="3600" dirty="0" smtClean="0">
                <a:latin typeface="Times New Roman" charset="0"/>
                <a:ea typeface="Times New Roman" charset="0"/>
                <a:cs typeface="Times New Roman" charset="0"/>
              </a:rPr>
              <a:t>столкновениям представителей </a:t>
            </a:r>
            <a:r>
              <a:rPr lang="ru-RU" sz="3600" dirty="0">
                <a:latin typeface="Times New Roman" charset="0"/>
                <a:ea typeface="Times New Roman" charset="0"/>
                <a:cs typeface="Times New Roman" charset="0"/>
              </a:rPr>
              <a:t>Курдской рабочей партии с </a:t>
            </a:r>
            <a:r>
              <a:rPr lang="ru-RU" sz="3600" dirty="0" smtClean="0">
                <a:latin typeface="Times New Roman" charset="0"/>
                <a:ea typeface="Times New Roman" charset="0"/>
                <a:cs typeface="Times New Roman" charset="0"/>
              </a:rPr>
              <a:t>турецкими войсками </a:t>
            </a:r>
            <a:r>
              <a:rPr lang="ru-RU" sz="3600" dirty="0">
                <a:latin typeface="Times New Roman" charset="0"/>
                <a:ea typeface="Times New Roman" charset="0"/>
                <a:cs typeface="Times New Roman" charset="0"/>
              </a:rPr>
              <a:t>и полицейскими силами на юго-востоке Турции. </a:t>
            </a:r>
            <a:r>
              <a:rPr lang="ru-RU" sz="3600" dirty="0" smtClean="0">
                <a:latin typeface="Times New Roman" charset="0"/>
                <a:ea typeface="Times New Roman" charset="0"/>
                <a:cs typeface="Times New Roman" charset="0"/>
              </a:rPr>
              <a:t>В них</a:t>
            </a:r>
            <a:r>
              <a:rPr lang="ru-RU" sz="3600" dirty="0">
                <a:latin typeface="Times New Roman" charset="0"/>
                <a:ea typeface="Times New Roman" charset="0"/>
                <a:cs typeface="Times New Roman" charset="0"/>
              </a:rPr>
              <a:t>, в частности, были использованы такие фразы:</a:t>
            </a:r>
          </a:p>
          <a:p>
            <a:pPr marL="0" indent="0" algn="just">
              <a:buNone/>
            </a:pPr>
            <a:r>
              <a:rPr lang="ru-RU" sz="3600" dirty="0">
                <a:latin typeface="Times New Roman" charset="0"/>
                <a:ea typeface="Times New Roman" charset="0"/>
                <a:cs typeface="Times New Roman" charset="0"/>
              </a:rPr>
              <a:t>- «банда убийц продолжает творить зверства... на том </a:t>
            </a:r>
            <a:r>
              <a:rPr lang="ru-RU" sz="3600" dirty="0" smtClean="0">
                <a:latin typeface="Times New Roman" charset="0"/>
                <a:ea typeface="Times New Roman" charset="0"/>
                <a:cs typeface="Times New Roman" charset="0"/>
              </a:rPr>
              <a:t>основании, что </a:t>
            </a:r>
            <a:r>
              <a:rPr lang="ru-RU" sz="3600" dirty="0">
                <a:latin typeface="Times New Roman" charset="0"/>
                <a:ea typeface="Times New Roman" charset="0"/>
                <a:cs typeface="Times New Roman" charset="0"/>
              </a:rPr>
              <a:t>она якобы "защищает государственные устои". Но </a:t>
            </a:r>
            <a:r>
              <a:rPr lang="ru-RU" sz="3600" dirty="0" smtClean="0">
                <a:latin typeface="Times New Roman" charset="0"/>
                <a:ea typeface="Times New Roman" charset="0"/>
                <a:cs typeface="Times New Roman" charset="0"/>
              </a:rPr>
              <a:t>люди начинают </a:t>
            </a:r>
            <a:r>
              <a:rPr lang="ru-RU" sz="3600" dirty="0">
                <a:latin typeface="Times New Roman" charset="0"/>
                <a:ea typeface="Times New Roman" charset="0"/>
                <a:cs typeface="Times New Roman" charset="0"/>
              </a:rPr>
              <a:t>открывать глаза на происходящее и все более и </a:t>
            </a:r>
            <a:r>
              <a:rPr lang="ru-RU" sz="3600" dirty="0" smtClean="0">
                <a:latin typeface="Times New Roman" charset="0"/>
                <a:ea typeface="Times New Roman" charset="0"/>
                <a:cs typeface="Times New Roman" charset="0"/>
              </a:rPr>
              <a:t>более осознают </a:t>
            </a:r>
            <a:r>
              <a:rPr lang="ru-RU" sz="3600" dirty="0">
                <a:latin typeface="Times New Roman" charset="0"/>
                <a:ea typeface="Times New Roman" charset="0"/>
                <a:cs typeface="Times New Roman" charset="0"/>
              </a:rPr>
              <a:t>его суть, по мере того, как они учатся отстаивать </a:t>
            </a:r>
            <a:r>
              <a:rPr lang="ru-RU" sz="3600" dirty="0" smtClean="0">
                <a:latin typeface="Times New Roman" charset="0"/>
                <a:ea typeface="Times New Roman" charset="0"/>
                <a:cs typeface="Times New Roman" charset="0"/>
              </a:rPr>
              <a:t>свои права</a:t>
            </a:r>
            <a:r>
              <a:rPr lang="ru-RU" sz="3600" dirty="0">
                <a:latin typeface="Times New Roman" charset="0"/>
                <a:ea typeface="Times New Roman" charset="0"/>
                <a:cs typeface="Times New Roman" charset="0"/>
              </a:rPr>
              <a:t>, а идея относительно того, что "если они не отдадут, то </a:t>
            </a:r>
            <a:r>
              <a:rPr lang="ru-RU" sz="3600" dirty="0" smtClean="0">
                <a:latin typeface="Times New Roman" charset="0"/>
                <a:ea typeface="Times New Roman" charset="0"/>
                <a:cs typeface="Times New Roman" charset="0"/>
              </a:rPr>
              <a:t>мы возьмем </a:t>
            </a:r>
            <a:r>
              <a:rPr lang="ru-RU" sz="3600" dirty="0">
                <a:latin typeface="Times New Roman" charset="0"/>
                <a:ea typeface="Times New Roman" charset="0"/>
                <a:cs typeface="Times New Roman" charset="0"/>
              </a:rPr>
              <a:t>силой" постепенно укореняется в головах людей и </a:t>
            </a:r>
            <a:r>
              <a:rPr lang="ru-RU" sz="3600" dirty="0" smtClean="0">
                <a:latin typeface="Times New Roman" charset="0"/>
                <a:ea typeface="Times New Roman" charset="0"/>
                <a:cs typeface="Times New Roman" charset="0"/>
              </a:rPr>
              <a:t>крепнет день </a:t>
            </a:r>
            <a:r>
              <a:rPr lang="ru-RU" sz="3600" dirty="0">
                <a:latin typeface="Times New Roman" charset="0"/>
                <a:ea typeface="Times New Roman" charset="0"/>
                <a:cs typeface="Times New Roman" charset="0"/>
              </a:rPr>
              <a:t>ото дня при понимании того, что с продолжением </a:t>
            </a:r>
            <a:r>
              <a:rPr lang="ru-RU" sz="3600" dirty="0" smtClean="0">
                <a:latin typeface="Times New Roman" charset="0"/>
                <a:ea typeface="Times New Roman" charset="0"/>
                <a:cs typeface="Times New Roman" charset="0"/>
              </a:rPr>
              <a:t>такой ситуации</a:t>
            </a:r>
            <a:r>
              <a:rPr lang="ru-RU" sz="3600" dirty="0">
                <a:latin typeface="Times New Roman" charset="0"/>
                <a:ea typeface="Times New Roman" charset="0"/>
                <a:cs typeface="Times New Roman" charset="0"/>
              </a:rPr>
              <a:t>, убийства, и это вполне очевидно, </a:t>
            </a:r>
            <a:r>
              <a:rPr lang="ru-RU" sz="3600" dirty="0" smtClean="0">
                <a:latin typeface="Times New Roman" charset="0"/>
                <a:ea typeface="Times New Roman" charset="0"/>
                <a:cs typeface="Times New Roman" charset="0"/>
              </a:rPr>
              <a:t>будут продолжаться</a:t>
            </a:r>
            <a:r>
              <a:rPr lang="ru-RU" sz="3600" dirty="0">
                <a:latin typeface="Times New Roman" charset="0"/>
                <a:ea typeface="Times New Roman" charset="0"/>
                <a:cs typeface="Times New Roman" charset="0"/>
              </a:rPr>
              <a:t>…»</a:t>
            </a:r>
          </a:p>
          <a:p>
            <a:pPr marL="0" indent="0">
              <a:buNone/>
            </a:pPr>
            <a:endParaRPr lang="ru-RU" sz="36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804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pPr algn="ctr"/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Европейский Суд по правам человека</a:t>
            </a:r>
            <a:endParaRPr lang="ru-RU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500" b="1" dirty="0">
                <a:latin typeface="Times New Roman" charset="0"/>
                <a:ea typeface="Times New Roman" charset="0"/>
                <a:cs typeface="Times New Roman" charset="0"/>
              </a:rPr>
              <a:t>позиция </a:t>
            </a:r>
            <a:r>
              <a:rPr lang="ru-RU" sz="2500" b="1" dirty="0" smtClean="0">
                <a:latin typeface="Times New Roman" charset="0"/>
                <a:ea typeface="Times New Roman" charset="0"/>
                <a:cs typeface="Times New Roman" charset="0"/>
              </a:rPr>
              <a:t>Суда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:</a:t>
            </a:r>
            <a:endParaRPr lang="ru-RU" sz="25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just">
              <a:buNone/>
            </a:pP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- налицо четкое намерение подтолкнуть другую сторону 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к развязыванию </a:t>
            </a: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конфликта с помощью использования 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таких ярлыков</a:t>
            </a: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, как "фашистская турецкая армия", "банда 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убийц Турецкой </a:t>
            </a: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Республики" и "наемные убийцы 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империализма» наряду </a:t>
            </a: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с упоминаниями "массовых убийств", "жестокости" 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и "кровопролития</a:t>
            </a: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".</a:t>
            </a:r>
          </a:p>
          <a:p>
            <a:pPr marL="0" indent="0" algn="just">
              <a:buNone/>
            </a:pP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- рассматриваемые письма можно расценивать как призыв 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к кровавой </a:t>
            </a: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мести с использованием воздействия на 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низменные чувства </a:t>
            </a: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и усиления уже укоренившихся 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предрассудков, которые </a:t>
            </a: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показали себя, вылившись в смертоносное насилие.</a:t>
            </a:r>
          </a:p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934481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567"/>
          </a:xfrm>
          <a:solidFill>
            <a:schemeClr val="accent1">
              <a:lumMod val="50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1082" y="649996"/>
            <a:ext cx="10515600" cy="5772838"/>
          </a:xfr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3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just">
              <a:buNone/>
            </a:pPr>
            <a:r>
              <a:rPr lang="ru-RU" sz="3500" b="1" dirty="0" smtClean="0">
                <a:latin typeface="Times New Roman" charset="0"/>
                <a:ea typeface="Times New Roman" charset="0"/>
                <a:cs typeface="Times New Roman" charset="0"/>
              </a:rPr>
              <a:t>Дискриминация</a:t>
            </a:r>
            <a:r>
              <a:rPr lang="ru-RU" sz="3500" dirty="0">
                <a:latin typeface="Times New Roman" charset="0"/>
                <a:ea typeface="Times New Roman" charset="0"/>
                <a:cs typeface="Times New Roman" charset="0"/>
              </a:rPr>
              <a:t> (</a:t>
            </a:r>
            <a:r>
              <a:rPr lang="ru-RU" sz="3500" dirty="0">
                <a:latin typeface="Times New Roman" charset="0"/>
                <a:ea typeface="Times New Roman" charset="0"/>
                <a:cs typeface="Times New Roman" charset="0"/>
                <a:hlinkClick r:id="rId2" tooltip="Латинский язык"/>
              </a:rPr>
              <a:t>лат.</a:t>
            </a:r>
            <a:r>
              <a:rPr lang="ru-RU" sz="3500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ru-RU" sz="3500" i="1" dirty="0" err="1">
                <a:latin typeface="Times New Roman" charset="0"/>
                <a:ea typeface="Times New Roman" charset="0"/>
                <a:cs typeface="Times New Roman" charset="0"/>
              </a:rPr>
              <a:t>discriminatio</a:t>
            </a:r>
            <a:r>
              <a:rPr lang="ru-RU" sz="3500" dirty="0">
                <a:latin typeface="Times New Roman" charset="0"/>
                <a:ea typeface="Times New Roman" charset="0"/>
                <a:cs typeface="Times New Roman" charset="0"/>
              </a:rPr>
              <a:t> «различаю») — это негативное отношение, предвзятость, насилие, несправедливость и лишение определённых прав людей по причине их принадлежности к </a:t>
            </a:r>
            <a:r>
              <a:rPr lang="ru-RU" sz="3500" dirty="0" smtClean="0">
                <a:latin typeface="Times New Roman" charset="0"/>
                <a:ea typeface="Times New Roman" charset="0"/>
                <a:cs typeface="Times New Roman" charset="0"/>
              </a:rPr>
              <a:t>определённой группе людей</a:t>
            </a:r>
          </a:p>
          <a:p>
            <a:pPr marL="0" indent="0" algn="just">
              <a:buNone/>
            </a:pPr>
            <a:endParaRPr lang="ru-RU" sz="35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just">
              <a:buNone/>
            </a:pPr>
            <a:r>
              <a:rPr lang="ru-RU" sz="3500" dirty="0" smtClean="0">
                <a:latin typeface="Times New Roman" charset="0"/>
                <a:ea typeface="Times New Roman" charset="0"/>
                <a:cs typeface="Times New Roman" charset="0"/>
              </a:rPr>
              <a:t>Неравенство для равных</a:t>
            </a:r>
          </a:p>
          <a:p>
            <a:pPr marL="0" indent="0" algn="just">
              <a:buNone/>
            </a:pPr>
            <a:r>
              <a:rPr lang="ru-RU" sz="3500" dirty="0" smtClean="0">
                <a:latin typeface="Times New Roman" charset="0"/>
                <a:ea typeface="Times New Roman" charset="0"/>
                <a:cs typeface="Times New Roman" charset="0"/>
              </a:rPr>
              <a:t>Равенство для неравных</a:t>
            </a:r>
            <a:endParaRPr lang="ru-RU" sz="35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just">
              <a:buNone/>
            </a:pPr>
            <a:endParaRPr lang="ru-RU" sz="3500" dirty="0" smtClean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36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pPr algn="ctr"/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Европейский Суд по правам человека</a:t>
            </a:r>
            <a:endParaRPr lang="ru-RU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ru-RU" b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just">
              <a:buNone/>
            </a:pPr>
            <a:r>
              <a:rPr lang="ru-RU" sz="3400" b="1" dirty="0" smtClean="0">
                <a:latin typeface="Times New Roman" charset="0"/>
                <a:ea typeface="Times New Roman" charset="0"/>
                <a:cs typeface="Times New Roman" charset="0"/>
              </a:rPr>
              <a:t>Позиция Суда: КЛЮЧЕВОЕ </a:t>
            </a:r>
            <a:r>
              <a:rPr lang="ru-RU" sz="3400" b="1" dirty="0">
                <a:latin typeface="Times New Roman" charset="0"/>
                <a:ea typeface="Times New Roman" charset="0"/>
                <a:cs typeface="Times New Roman" charset="0"/>
              </a:rPr>
              <a:t>ЗНАЧЕНИЕ ИМЕЕТ КОНТЕКСТ</a:t>
            </a:r>
          </a:p>
          <a:p>
            <a:pPr marL="0" indent="0" algn="just">
              <a:buNone/>
            </a:pPr>
            <a:r>
              <a:rPr lang="ru-RU" sz="3400" dirty="0">
                <a:latin typeface="Times New Roman" charset="0"/>
                <a:ea typeface="Times New Roman" charset="0"/>
                <a:cs typeface="Times New Roman" charset="0"/>
              </a:rPr>
              <a:t>1997 год, дело «</a:t>
            </a:r>
            <a:r>
              <a:rPr lang="ru-RU" sz="3400" dirty="0" err="1">
                <a:latin typeface="Times New Roman" charset="0"/>
                <a:ea typeface="Times New Roman" charset="0"/>
                <a:cs typeface="Times New Roman" charset="0"/>
              </a:rPr>
              <a:t>Зана</a:t>
            </a:r>
            <a:r>
              <a:rPr lang="ru-RU" sz="3400" dirty="0">
                <a:latin typeface="Times New Roman" charset="0"/>
                <a:ea typeface="Times New Roman" charset="0"/>
                <a:cs typeface="Times New Roman" charset="0"/>
              </a:rPr>
              <a:t> против Турции</a:t>
            </a:r>
            <a:r>
              <a:rPr lang="ru-RU" sz="3400" dirty="0" smtClean="0">
                <a:latin typeface="Times New Roman" charset="0"/>
                <a:ea typeface="Times New Roman" charset="0"/>
                <a:cs typeface="Times New Roman" charset="0"/>
              </a:rPr>
              <a:t>»</a:t>
            </a:r>
            <a:r>
              <a:rPr lang="ru-RU" sz="34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ru-RU" sz="3400" dirty="0" smtClean="0">
                <a:latin typeface="Times New Roman" charset="0"/>
                <a:ea typeface="Times New Roman" charset="0"/>
                <a:cs typeface="Times New Roman" charset="0"/>
              </a:rPr>
              <a:t>, 1999 </a:t>
            </a:r>
            <a:r>
              <a:rPr lang="ru-RU" sz="3400" dirty="0">
                <a:latin typeface="Times New Roman" charset="0"/>
                <a:ea typeface="Times New Roman" charset="0"/>
                <a:cs typeface="Times New Roman" charset="0"/>
              </a:rPr>
              <a:t>года, дело «</a:t>
            </a:r>
            <a:r>
              <a:rPr lang="ru-RU" sz="3400" dirty="0" err="1">
                <a:latin typeface="Times New Roman" charset="0"/>
                <a:ea typeface="Times New Roman" charset="0"/>
                <a:cs typeface="Times New Roman" charset="0"/>
              </a:rPr>
              <a:t>Сюрек</a:t>
            </a:r>
            <a:r>
              <a:rPr lang="ru-RU" sz="3400" dirty="0">
                <a:latin typeface="Times New Roman" charset="0"/>
                <a:ea typeface="Times New Roman" charset="0"/>
                <a:cs typeface="Times New Roman" charset="0"/>
              </a:rPr>
              <a:t> против Турции</a:t>
            </a:r>
            <a:r>
              <a:rPr lang="ru-RU" sz="3400" dirty="0" smtClean="0">
                <a:latin typeface="Times New Roman" charset="0"/>
                <a:ea typeface="Times New Roman" charset="0"/>
                <a:cs typeface="Times New Roman" charset="0"/>
              </a:rPr>
              <a:t>»</a:t>
            </a:r>
            <a:endParaRPr lang="ru-RU" sz="3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just">
              <a:buNone/>
            </a:pPr>
            <a:r>
              <a:rPr lang="ru-RU" sz="3400" dirty="0">
                <a:latin typeface="Times New Roman" charset="0"/>
                <a:ea typeface="Times New Roman" charset="0"/>
                <a:cs typeface="Times New Roman" charset="0"/>
              </a:rPr>
              <a:t>- привлечение к уголовной ответственности за заявление о </a:t>
            </a:r>
            <a:r>
              <a:rPr lang="ru-RU" sz="3400" dirty="0" smtClean="0">
                <a:latin typeface="Times New Roman" charset="0"/>
                <a:ea typeface="Times New Roman" charset="0"/>
                <a:cs typeface="Times New Roman" charset="0"/>
              </a:rPr>
              <a:t>признании Курдской </a:t>
            </a:r>
            <a:r>
              <a:rPr lang="ru-RU" sz="3400" dirty="0">
                <a:latin typeface="Times New Roman" charset="0"/>
                <a:ea typeface="Times New Roman" charset="0"/>
                <a:cs typeface="Times New Roman" charset="0"/>
              </a:rPr>
              <a:t>рабочей партии (которую ранее турецкий суд </a:t>
            </a:r>
            <a:r>
              <a:rPr lang="ru-RU" sz="3400" dirty="0" smtClean="0">
                <a:latin typeface="Times New Roman" charset="0"/>
                <a:ea typeface="Times New Roman" charset="0"/>
                <a:cs typeface="Times New Roman" charset="0"/>
              </a:rPr>
              <a:t>признал террористической </a:t>
            </a:r>
            <a:r>
              <a:rPr lang="ru-RU" sz="3400" dirty="0">
                <a:latin typeface="Times New Roman" charset="0"/>
                <a:ea typeface="Times New Roman" charset="0"/>
                <a:cs typeface="Times New Roman" charset="0"/>
              </a:rPr>
              <a:t>организацией) «</a:t>
            </a:r>
            <a:r>
              <a:rPr lang="ru-RU" sz="3400" dirty="0" smtClean="0">
                <a:latin typeface="Times New Roman" charset="0"/>
                <a:ea typeface="Times New Roman" charset="0"/>
                <a:cs typeface="Times New Roman" charset="0"/>
              </a:rPr>
              <a:t>национально-освободительным движением</a:t>
            </a:r>
            <a:r>
              <a:rPr lang="ru-RU" sz="3400" dirty="0">
                <a:latin typeface="Times New Roman" charset="0"/>
                <a:ea typeface="Times New Roman" charset="0"/>
                <a:cs typeface="Times New Roman" charset="0"/>
              </a:rPr>
              <a:t>», а о совершенных ее сторонниками массовых </a:t>
            </a:r>
            <a:r>
              <a:rPr lang="ru-RU" sz="3400" dirty="0" smtClean="0">
                <a:latin typeface="Times New Roman" charset="0"/>
                <a:ea typeface="Times New Roman" charset="0"/>
                <a:cs typeface="Times New Roman" charset="0"/>
              </a:rPr>
              <a:t>убийствах женщин </a:t>
            </a:r>
            <a:r>
              <a:rPr lang="ru-RU" sz="3400" dirty="0">
                <a:latin typeface="Times New Roman" charset="0"/>
                <a:ea typeface="Times New Roman" charset="0"/>
                <a:cs typeface="Times New Roman" charset="0"/>
              </a:rPr>
              <a:t>и детей — «ошибкой, которую может допустить каждый</a:t>
            </a:r>
            <a:r>
              <a:rPr lang="ru-RU" sz="3400" dirty="0" smtClean="0">
                <a:latin typeface="Times New Roman" charset="0"/>
                <a:ea typeface="Times New Roman" charset="0"/>
                <a:cs typeface="Times New Roman" charset="0"/>
              </a:rPr>
              <a:t>», сделанное </a:t>
            </a:r>
            <a:r>
              <a:rPr lang="ru-RU" sz="3400" dirty="0">
                <a:latin typeface="Times New Roman" charset="0"/>
                <a:ea typeface="Times New Roman" charset="0"/>
                <a:cs typeface="Times New Roman" charset="0"/>
              </a:rPr>
              <a:t>публичной фигурой — бывшим мэром одного из </a:t>
            </a:r>
            <a:r>
              <a:rPr lang="ru-RU" sz="3400" dirty="0" smtClean="0">
                <a:latin typeface="Times New Roman" charset="0"/>
                <a:ea typeface="Times New Roman" charset="0"/>
                <a:cs typeface="Times New Roman" charset="0"/>
              </a:rPr>
              <a:t>самых крупных </a:t>
            </a:r>
            <a:r>
              <a:rPr lang="ru-RU" sz="3400" dirty="0">
                <a:latin typeface="Times New Roman" charset="0"/>
                <a:ea typeface="Times New Roman" charset="0"/>
                <a:cs typeface="Times New Roman" charset="0"/>
              </a:rPr>
              <a:t>городов на юге Турции (где и действует Курдская </a:t>
            </a:r>
            <a:r>
              <a:rPr lang="ru-RU" sz="3400" dirty="0" smtClean="0">
                <a:latin typeface="Times New Roman" charset="0"/>
                <a:ea typeface="Times New Roman" charset="0"/>
                <a:cs typeface="Times New Roman" charset="0"/>
              </a:rPr>
              <a:t>рабочая партия</a:t>
            </a:r>
            <a:r>
              <a:rPr lang="ru-RU" sz="3400" dirty="0">
                <a:latin typeface="Times New Roman" charset="0"/>
                <a:ea typeface="Times New Roman" charset="0"/>
                <a:cs typeface="Times New Roman" charset="0"/>
              </a:rPr>
              <a:t>) — на страницах крупной ежедневной национальной </a:t>
            </a:r>
            <a:r>
              <a:rPr lang="ru-RU" sz="3400" dirty="0" smtClean="0">
                <a:latin typeface="Times New Roman" charset="0"/>
                <a:ea typeface="Times New Roman" charset="0"/>
                <a:cs typeface="Times New Roman" charset="0"/>
              </a:rPr>
              <a:t>газеты, не </a:t>
            </a:r>
            <a:r>
              <a:rPr lang="ru-RU" sz="3400" dirty="0">
                <a:latin typeface="Times New Roman" charset="0"/>
                <a:ea typeface="Times New Roman" charset="0"/>
                <a:cs typeface="Times New Roman" charset="0"/>
              </a:rPr>
              <a:t>является нарушением свободы выражения.</a:t>
            </a:r>
          </a:p>
          <a:p>
            <a:pPr marL="0" indent="0" algn="just">
              <a:buNone/>
            </a:pPr>
            <a:r>
              <a:rPr lang="ru-RU" sz="3400" dirty="0" smtClean="0">
                <a:latin typeface="Times New Roman" charset="0"/>
                <a:ea typeface="Times New Roman" charset="0"/>
                <a:cs typeface="Times New Roman" charset="0"/>
              </a:rPr>
              <a:t>- </a:t>
            </a:r>
            <a:r>
              <a:rPr lang="ru-RU" sz="3400" dirty="0">
                <a:latin typeface="Times New Roman" charset="0"/>
                <a:ea typeface="Times New Roman" charset="0"/>
                <a:cs typeface="Times New Roman" charset="0"/>
              </a:rPr>
              <a:t>должно быть учтено, что письма были опубликованы </a:t>
            </a:r>
            <a:r>
              <a:rPr lang="ru-RU" sz="3400" dirty="0" smtClean="0">
                <a:latin typeface="Times New Roman" charset="0"/>
                <a:ea typeface="Times New Roman" charset="0"/>
                <a:cs typeface="Times New Roman" charset="0"/>
              </a:rPr>
              <a:t>в соответствующей </a:t>
            </a:r>
            <a:r>
              <a:rPr lang="ru-RU" sz="3400" dirty="0">
                <a:latin typeface="Times New Roman" charset="0"/>
                <a:ea typeface="Times New Roman" charset="0"/>
                <a:cs typeface="Times New Roman" charset="0"/>
              </a:rPr>
              <a:t>обстановке с точки зрения состояния безопасности </a:t>
            </a:r>
            <a:r>
              <a:rPr lang="ru-RU" sz="3400" dirty="0" smtClean="0">
                <a:latin typeface="Times New Roman" charset="0"/>
                <a:ea typeface="Times New Roman" charset="0"/>
                <a:cs typeface="Times New Roman" charset="0"/>
              </a:rPr>
              <a:t>в юго-восточной </a:t>
            </a:r>
            <a:r>
              <a:rPr lang="ru-RU" sz="3400" dirty="0">
                <a:latin typeface="Times New Roman" charset="0"/>
                <a:ea typeface="Times New Roman" charset="0"/>
                <a:cs typeface="Times New Roman" charset="0"/>
              </a:rPr>
              <a:t>Турции, где между силами безопасности и членами </a:t>
            </a:r>
            <a:r>
              <a:rPr lang="ru-RU" sz="3400" dirty="0" smtClean="0">
                <a:latin typeface="Times New Roman" charset="0"/>
                <a:ea typeface="Times New Roman" charset="0"/>
                <a:cs typeface="Times New Roman" charset="0"/>
              </a:rPr>
              <a:t>КРП имели </a:t>
            </a:r>
            <a:r>
              <a:rPr lang="ru-RU" sz="3400" dirty="0">
                <a:latin typeface="Times New Roman" charset="0"/>
                <a:ea typeface="Times New Roman" charset="0"/>
                <a:cs typeface="Times New Roman" charset="0"/>
              </a:rPr>
              <a:t>место 1985 случаев серьезных столкновений, повлекших </a:t>
            </a:r>
            <a:r>
              <a:rPr lang="ru-RU" sz="3400" dirty="0" smtClean="0">
                <a:latin typeface="Times New Roman" charset="0"/>
                <a:ea typeface="Times New Roman" charset="0"/>
                <a:cs typeface="Times New Roman" charset="0"/>
              </a:rPr>
              <a:t>тяжелые потери </a:t>
            </a:r>
            <a:r>
              <a:rPr lang="ru-RU" sz="3400" dirty="0">
                <a:latin typeface="Times New Roman" charset="0"/>
                <a:ea typeface="Times New Roman" charset="0"/>
                <a:cs typeface="Times New Roman" charset="0"/>
              </a:rPr>
              <a:t>в плане человеческих жизней и введение </a:t>
            </a:r>
            <a:r>
              <a:rPr lang="ru-RU" sz="3400" dirty="0" smtClean="0">
                <a:latin typeface="Times New Roman" charset="0"/>
                <a:ea typeface="Times New Roman" charset="0"/>
                <a:cs typeface="Times New Roman" charset="0"/>
              </a:rPr>
              <a:t>чрезвычайного положения </a:t>
            </a:r>
            <a:r>
              <a:rPr lang="ru-RU" sz="3400" dirty="0">
                <a:latin typeface="Times New Roman" charset="0"/>
                <a:ea typeface="Times New Roman" charset="0"/>
                <a:cs typeface="Times New Roman" charset="0"/>
              </a:rPr>
              <a:t>в данном районе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400" dirty="0" smtClean="0"/>
          </a:p>
        </p:txBody>
      </p:sp>
    </p:spTree>
    <p:extLst>
      <p:ext uri="{BB962C8B-B14F-4D97-AF65-F5344CB8AC3E}">
        <p14:creationId xmlns:p14="http://schemas.microsoft.com/office/powerpoint/2010/main" val="10357261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10040"/>
            <a:ext cx="10515600" cy="1325563"/>
          </a:xfrm>
          <a:solidFill>
            <a:schemeClr val="accent1">
              <a:lumMod val="5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pPr algn="ctr"/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Европейский Суд по правам человека</a:t>
            </a:r>
            <a:endParaRPr lang="ru-RU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sz="2500" b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r>
              <a:rPr lang="ru-RU" sz="2500" b="1" dirty="0" smtClean="0">
                <a:latin typeface="Times New Roman" charset="0"/>
                <a:ea typeface="Times New Roman" charset="0"/>
                <a:cs typeface="Times New Roman" charset="0"/>
              </a:rPr>
              <a:t>Дело </a:t>
            </a:r>
            <a:r>
              <a:rPr lang="ru-RU" sz="2500" b="1" dirty="0">
                <a:latin typeface="Times New Roman" charset="0"/>
                <a:ea typeface="Times New Roman" charset="0"/>
                <a:cs typeface="Times New Roman" charset="0"/>
              </a:rPr>
              <a:t>"</a:t>
            </a:r>
            <a:r>
              <a:rPr lang="ru-RU" sz="2500" b="1" dirty="0" err="1">
                <a:latin typeface="Times New Roman" charset="0"/>
                <a:ea typeface="Times New Roman" charset="0"/>
                <a:cs typeface="Times New Roman" charset="0"/>
              </a:rPr>
              <a:t>Касымахунов</a:t>
            </a:r>
            <a:r>
              <a:rPr lang="ru-RU" sz="2500" b="1" dirty="0">
                <a:latin typeface="Times New Roman" charset="0"/>
                <a:ea typeface="Times New Roman" charset="0"/>
                <a:cs typeface="Times New Roman" charset="0"/>
              </a:rPr>
              <a:t> и </a:t>
            </a:r>
            <a:r>
              <a:rPr lang="ru-RU" sz="2500" b="1" dirty="0" err="1">
                <a:latin typeface="Times New Roman" charset="0"/>
                <a:ea typeface="Times New Roman" charset="0"/>
                <a:cs typeface="Times New Roman" charset="0"/>
              </a:rPr>
              <a:t>Сайбаталов</a:t>
            </a:r>
            <a:r>
              <a:rPr lang="ru-RU" sz="2500" b="1" dirty="0">
                <a:latin typeface="Times New Roman" charset="0"/>
                <a:ea typeface="Times New Roman" charset="0"/>
                <a:cs typeface="Times New Roman" charset="0"/>
              </a:rPr>
              <a:t> (</a:t>
            </a:r>
            <a:r>
              <a:rPr lang="ru-RU" sz="2500" b="1" dirty="0" err="1">
                <a:latin typeface="Times New Roman" charset="0"/>
                <a:ea typeface="Times New Roman" charset="0"/>
                <a:cs typeface="Times New Roman" charset="0"/>
              </a:rPr>
              <a:t>Kasymakhunov</a:t>
            </a:r>
            <a:r>
              <a:rPr lang="ru-RU" sz="2500" b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ru-RU" sz="2500" b="1" dirty="0" err="1">
                <a:latin typeface="Times New Roman" charset="0"/>
                <a:ea typeface="Times New Roman" charset="0"/>
                <a:cs typeface="Times New Roman" charset="0"/>
              </a:rPr>
              <a:t>and</a:t>
            </a:r>
            <a:r>
              <a:rPr lang="ru-RU" sz="2500" b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ru-RU" sz="2500" b="1" dirty="0" err="1">
                <a:latin typeface="Times New Roman" charset="0"/>
                <a:ea typeface="Times New Roman" charset="0"/>
                <a:cs typeface="Times New Roman" charset="0"/>
              </a:rPr>
              <a:t>Saybatalov</a:t>
            </a:r>
            <a:r>
              <a:rPr lang="ru-RU" sz="2500" b="1" dirty="0">
                <a:latin typeface="Times New Roman" charset="0"/>
                <a:ea typeface="Times New Roman" charset="0"/>
                <a:cs typeface="Times New Roman" charset="0"/>
              </a:rPr>
              <a:t>)</a:t>
            </a:r>
            <a:br>
              <a:rPr lang="ru-RU" sz="2500" b="1" dirty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ru-RU" sz="2500" b="1" dirty="0">
                <a:latin typeface="Times New Roman" charset="0"/>
                <a:ea typeface="Times New Roman" charset="0"/>
                <a:cs typeface="Times New Roman" charset="0"/>
              </a:rPr>
              <a:t>против Российской Федерации"</a:t>
            </a:r>
            <a:br>
              <a:rPr lang="ru-RU" sz="2500" b="1" dirty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ru-RU" sz="2500" b="1" dirty="0">
                <a:latin typeface="Times New Roman" charset="0"/>
                <a:ea typeface="Times New Roman" charset="0"/>
                <a:cs typeface="Times New Roman" charset="0"/>
              </a:rPr>
              <a:t>(Жалоба NN 26261/05 и </a:t>
            </a:r>
            <a:r>
              <a:rPr lang="ru-RU" sz="2500" b="1" dirty="0" smtClean="0">
                <a:latin typeface="Times New Roman" charset="0"/>
                <a:ea typeface="Times New Roman" charset="0"/>
                <a:cs typeface="Times New Roman" charset="0"/>
              </a:rPr>
              <a:t>26377/06)</a:t>
            </a: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ru-RU" sz="2500" b="1" dirty="0" smtClean="0">
                <a:latin typeface="Times New Roman" charset="0"/>
                <a:ea typeface="Times New Roman" charset="0"/>
                <a:cs typeface="Times New Roman" charset="0"/>
              </a:rPr>
              <a:t>14</a:t>
            </a:r>
            <a:r>
              <a:rPr lang="ru-RU" sz="2500" b="1" dirty="0">
                <a:latin typeface="Times New Roman" charset="0"/>
                <a:ea typeface="Times New Roman" charset="0"/>
                <a:cs typeface="Times New Roman" charset="0"/>
              </a:rPr>
              <a:t> марта 2013 г.</a:t>
            </a:r>
            <a:endParaRPr lang="ru-RU" sz="25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Исламская </a:t>
            </a: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партия освобождения 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"</a:t>
            </a:r>
            <a:r>
              <a:rPr lang="ru-RU" sz="2500" dirty="0" err="1">
                <a:latin typeface="Times New Roman" charset="0"/>
                <a:ea typeface="Times New Roman" charset="0"/>
                <a:cs typeface="Times New Roman" charset="0"/>
              </a:rPr>
              <a:t>Хизб-ут-Тахрир</a:t>
            </a: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"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315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pPr algn="ctr"/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Европейский Суд по правам человека</a:t>
            </a:r>
            <a:endParaRPr lang="ru-RU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700" dirty="0" smtClean="0">
                <a:latin typeface="Times New Roman" charset="0"/>
                <a:ea typeface="Times New Roman" charset="0"/>
                <a:cs typeface="Times New Roman" charset="0"/>
              </a:rPr>
              <a:t>Позиция Суда:</a:t>
            </a:r>
          </a:p>
          <a:p>
            <a:pPr algn="just"/>
            <a:r>
              <a:rPr lang="ru-RU" sz="1700" dirty="0" smtClean="0">
                <a:latin typeface="Times New Roman" charset="0"/>
                <a:ea typeface="Times New Roman" charset="0"/>
                <a:cs typeface="Times New Roman" charset="0"/>
              </a:rPr>
              <a:t>Во </a:t>
            </a:r>
            <a:r>
              <a:rPr lang="ru-RU" sz="1700" dirty="0">
                <a:latin typeface="Times New Roman" charset="0"/>
                <a:ea typeface="Times New Roman" charset="0"/>
                <a:cs typeface="Times New Roman" charset="0"/>
              </a:rPr>
              <a:t>время собраний "</a:t>
            </a:r>
            <a:r>
              <a:rPr lang="ru-RU" sz="1700" dirty="0" err="1">
                <a:latin typeface="Times New Roman" charset="0"/>
                <a:ea typeface="Times New Roman" charset="0"/>
                <a:cs typeface="Times New Roman" charset="0"/>
              </a:rPr>
              <a:t>Хизб-ут-Тахрир</a:t>
            </a:r>
            <a:r>
              <a:rPr lang="ru-RU" sz="1700" dirty="0">
                <a:latin typeface="Times New Roman" charset="0"/>
                <a:ea typeface="Times New Roman" charset="0"/>
                <a:cs typeface="Times New Roman" charset="0"/>
              </a:rPr>
              <a:t>" высказывались призывы к насилию против </a:t>
            </a:r>
            <a:r>
              <a:rPr lang="ru-RU" sz="1700" dirty="0" smtClean="0">
                <a:latin typeface="Times New Roman" charset="0"/>
                <a:ea typeface="Times New Roman" charset="0"/>
                <a:cs typeface="Times New Roman" charset="0"/>
              </a:rPr>
              <a:t>евреев.</a:t>
            </a:r>
            <a:endParaRPr lang="ru-RU" sz="17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ru-RU" sz="1700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ru-RU" sz="1700" dirty="0" smtClean="0">
                <a:latin typeface="Times New Roman" charset="0"/>
                <a:ea typeface="Times New Roman" charset="0"/>
                <a:cs typeface="Times New Roman" charset="0"/>
              </a:rPr>
              <a:t>"</a:t>
            </a:r>
            <a:r>
              <a:rPr lang="ru-RU" sz="1700" dirty="0" err="1">
                <a:latin typeface="Times New Roman" charset="0"/>
                <a:ea typeface="Times New Roman" charset="0"/>
                <a:cs typeface="Times New Roman" charset="0"/>
              </a:rPr>
              <a:t>Хизб-ут-Тахрир</a:t>
            </a:r>
            <a:r>
              <a:rPr lang="ru-RU" sz="1700" dirty="0">
                <a:latin typeface="Times New Roman" charset="0"/>
                <a:ea typeface="Times New Roman" charset="0"/>
                <a:cs typeface="Times New Roman" charset="0"/>
              </a:rPr>
              <a:t>" явно стремится к получению политической власти в целях свержения немусульманских правительств и насаждения исламского правления во всем мире, она отклоняет любую возможность участия в демократическом политическом процессе. </a:t>
            </a:r>
          </a:p>
          <a:p>
            <a:pPr algn="just"/>
            <a:r>
              <a:rPr lang="ru-RU" sz="1700" dirty="0" smtClean="0">
                <a:latin typeface="Times New Roman" charset="0"/>
                <a:ea typeface="Times New Roman" charset="0"/>
                <a:cs typeface="Times New Roman" charset="0"/>
              </a:rPr>
              <a:t>Изменения </a:t>
            </a:r>
            <a:r>
              <a:rPr lang="ru-RU" sz="1700" dirty="0">
                <a:latin typeface="Times New Roman" charset="0"/>
                <a:ea typeface="Times New Roman" charset="0"/>
                <a:cs typeface="Times New Roman" charset="0"/>
              </a:rPr>
              <a:t>в правовых и конституционных структурах государства, предлагаемые "</a:t>
            </a:r>
            <a:r>
              <a:rPr lang="ru-RU" sz="1700" dirty="0" err="1">
                <a:latin typeface="Times New Roman" charset="0"/>
                <a:ea typeface="Times New Roman" charset="0"/>
                <a:cs typeface="Times New Roman" charset="0"/>
              </a:rPr>
              <a:t>Хизб-ут-Тахрир</a:t>
            </a:r>
            <a:r>
              <a:rPr lang="ru-RU" sz="1700" dirty="0">
                <a:latin typeface="Times New Roman" charset="0"/>
                <a:ea typeface="Times New Roman" charset="0"/>
                <a:cs typeface="Times New Roman" charset="0"/>
              </a:rPr>
              <a:t>", также несовместимы с фундаментальными демократическими принципами</a:t>
            </a:r>
          </a:p>
          <a:p>
            <a:pPr algn="just"/>
            <a:r>
              <a:rPr lang="ru-RU" sz="1700" dirty="0" smtClean="0">
                <a:latin typeface="Times New Roman" charset="0"/>
                <a:ea typeface="Times New Roman" charset="0"/>
                <a:cs typeface="Times New Roman" charset="0"/>
              </a:rPr>
              <a:t>В </a:t>
            </a:r>
            <a:r>
              <a:rPr lang="ru-RU" sz="1700" dirty="0">
                <a:latin typeface="Times New Roman" charset="0"/>
                <a:ea typeface="Times New Roman" charset="0"/>
                <a:cs typeface="Times New Roman" charset="0"/>
              </a:rPr>
              <a:t>своей литературе "</a:t>
            </a:r>
            <a:r>
              <a:rPr lang="ru-RU" sz="1700" dirty="0" err="1">
                <a:latin typeface="Times New Roman" charset="0"/>
                <a:ea typeface="Times New Roman" charset="0"/>
                <a:cs typeface="Times New Roman" charset="0"/>
              </a:rPr>
              <a:t>Хизб-ут-Тахрир</a:t>
            </a:r>
            <a:r>
              <a:rPr lang="ru-RU" sz="1700" dirty="0">
                <a:latin typeface="Times New Roman" charset="0"/>
                <a:ea typeface="Times New Roman" charset="0"/>
                <a:cs typeface="Times New Roman" charset="0"/>
              </a:rPr>
              <a:t>" явно высказывает намерение ввести множественность правовых систем, то есть различие между лицами во всех сферах частного и публичного права, с предоставлением различных прав и свобод в зависимости от религии.</a:t>
            </a:r>
          </a:p>
          <a:p>
            <a:pPr algn="just"/>
            <a:r>
              <a:rPr lang="ru-RU" sz="1700" dirty="0" smtClean="0">
                <a:latin typeface="Times New Roman" charset="0"/>
                <a:ea typeface="Times New Roman" charset="0"/>
                <a:cs typeface="Times New Roman" charset="0"/>
              </a:rPr>
              <a:t>Режим</a:t>
            </a:r>
            <a:r>
              <a:rPr lang="ru-RU" sz="1700" dirty="0">
                <a:latin typeface="Times New Roman" charset="0"/>
                <a:ea typeface="Times New Roman" charset="0"/>
                <a:cs typeface="Times New Roman" charset="0"/>
              </a:rPr>
              <a:t>, который намеревается создать "</a:t>
            </a:r>
            <a:r>
              <a:rPr lang="ru-RU" sz="1700" dirty="0" err="1">
                <a:latin typeface="Times New Roman" charset="0"/>
                <a:ea typeface="Times New Roman" charset="0"/>
                <a:cs typeface="Times New Roman" charset="0"/>
              </a:rPr>
              <a:t>Хизб-ут-Тахрир</a:t>
            </a:r>
            <a:r>
              <a:rPr lang="ru-RU" sz="1700" dirty="0">
                <a:latin typeface="Times New Roman" charset="0"/>
                <a:ea typeface="Times New Roman" charset="0"/>
                <a:cs typeface="Times New Roman" charset="0"/>
              </a:rPr>
              <a:t>", будет основан на шариате. Вместе с тем </a:t>
            </a:r>
            <a:r>
              <a:rPr lang="ru-RU" sz="1700" dirty="0" smtClean="0">
                <a:latin typeface="Times New Roman" charset="0"/>
                <a:ea typeface="Times New Roman" charset="0"/>
                <a:cs typeface="Times New Roman" charset="0"/>
              </a:rPr>
              <a:t>режим</a:t>
            </a:r>
            <a:r>
              <a:rPr lang="ru-RU" sz="1700" dirty="0">
                <a:latin typeface="Times New Roman" charset="0"/>
                <a:ea typeface="Times New Roman" charset="0"/>
                <a:cs typeface="Times New Roman" charset="0"/>
              </a:rPr>
              <a:t>, основанный на шариате, несовместим с фундаментальными принципами демократии, особенно в отношении уголовного права и процесса, норм о правовом статусе женщин и вмешательства во все сферы частной и публичной жизни в соответствии с религиозными предписаниями</a:t>
            </a:r>
            <a:r>
              <a:rPr lang="ru-RU" sz="1700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  <a:p>
            <a:pPr marL="0" indent="0" algn="just">
              <a:buNone/>
            </a:pPr>
            <a:r>
              <a:rPr lang="ru-RU" sz="1700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ru-RU" sz="1400" dirty="0"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ru-RU" sz="1400" dirty="0">
                <a:latin typeface="Times New Roman" charset="0"/>
                <a:ea typeface="Times New Roman" charset="0"/>
                <a:cs typeface="Times New Roman" charset="0"/>
              </a:rPr>
            </a:br>
            <a:endParaRPr lang="ru-RU" sz="14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26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pPr algn="ctr"/>
            <a:r>
              <a:rPr lang="ru-RU" b="1" dirty="0" smtClean="0">
                <a:latin typeface="Times New Roman" charset="0"/>
                <a:ea typeface="Times New Roman" charset="0"/>
                <a:cs typeface="Times New Roman" charset="0"/>
              </a:rPr>
              <a:t>Российское законодательство</a:t>
            </a:r>
            <a:endParaRPr lang="ru-RU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3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Конституция РФ</a:t>
            </a:r>
          </a:p>
          <a:p>
            <a:pPr algn="just"/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Федеральный 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закон от 25 июля 2002 г. №114-ФЗ «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О противодействии 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экстремистской деятельности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»</a:t>
            </a:r>
          </a:p>
          <a:p>
            <a:pPr algn="just"/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Уголовный кодекс РФ</a:t>
            </a:r>
          </a:p>
          <a:p>
            <a:pPr algn="just"/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Кодекс об административных правонарушениях</a:t>
            </a:r>
          </a:p>
          <a:p>
            <a:pPr algn="just"/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с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пециальные законы (об информации, об общественных объединениях, о СМИ и т.п.)</a:t>
            </a:r>
            <a:endParaRPr lang="ru-RU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just">
              <a:buNone/>
            </a:pPr>
            <a:endParaRPr lang="en-GB" sz="1800" i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128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smtClean="0">
                <a:latin typeface="Times New Roman" charset="0"/>
                <a:ea typeface="Times New Roman" charset="0"/>
                <a:cs typeface="Times New Roman" charset="0"/>
              </a:rPr>
              <a:t>ФЗ РФ «О противодействии </a:t>
            </a:r>
            <a:r>
              <a:rPr lang="ru-RU" sz="4000" dirty="0">
                <a:latin typeface="Times New Roman" charset="0"/>
                <a:ea typeface="Times New Roman" charset="0"/>
                <a:cs typeface="Times New Roman" charset="0"/>
              </a:rPr>
              <a:t>экстремистской деятельности»</a:t>
            </a:r>
            <a:br>
              <a:rPr lang="ru-RU" sz="4000" dirty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endParaRPr lang="ru-RU" sz="2600" b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just">
              <a:buNone/>
            </a:pPr>
            <a:r>
              <a:rPr lang="ru-RU" sz="2600" b="1" dirty="0" smtClean="0">
                <a:latin typeface="Times New Roman" charset="0"/>
                <a:ea typeface="Times New Roman" charset="0"/>
                <a:cs typeface="Times New Roman" charset="0"/>
              </a:rPr>
              <a:t>Экстремизм </a:t>
            </a:r>
            <a:r>
              <a:rPr lang="ru-RU" sz="2600" b="1" dirty="0">
                <a:latin typeface="Times New Roman" charset="0"/>
                <a:ea typeface="Times New Roman" charset="0"/>
                <a:cs typeface="Times New Roman" charset="0"/>
              </a:rPr>
              <a:t>это:</a:t>
            </a:r>
          </a:p>
          <a:p>
            <a:pPr marL="0" indent="0" algn="just">
              <a:buNone/>
            </a:pP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• публичное оправдание терроризма и иная террористическая деятельность</a:t>
            </a:r>
          </a:p>
          <a:p>
            <a:pPr marL="0" indent="0" algn="just">
              <a:buNone/>
            </a:pP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• возбуждение социальной, расовой, национальной или религиозной розни</a:t>
            </a:r>
          </a:p>
          <a:p>
            <a:pPr marL="0" indent="0" algn="just">
              <a:buNone/>
            </a:pP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• пропаганда исключительности, превосходства либо </a:t>
            </a:r>
            <a:r>
              <a:rPr lang="ru-RU" sz="2600" dirty="0" smtClean="0">
                <a:latin typeface="Times New Roman" charset="0"/>
                <a:ea typeface="Times New Roman" charset="0"/>
                <a:cs typeface="Times New Roman" charset="0"/>
              </a:rPr>
              <a:t>неполноценности человека </a:t>
            </a: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по признаку его социальной, расовой, </a:t>
            </a:r>
            <a:r>
              <a:rPr lang="ru-RU" sz="2600" dirty="0" smtClean="0">
                <a:latin typeface="Times New Roman" charset="0"/>
                <a:ea typeface="Times New Roman" charset="0"/>
                <a:cs typeface="Times New Roman" charset="0"/>
              </a:rPr>
              <a:t>национальной, религиозной </a:t>
            </a: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или языковой принадлежности или отношения к религии</a:t>
            </a:r>
          </a:p>
          <a:p>
            <a:pPr marL="0" indent="0" algn="just">
              <a:buNone/>
            </a:pP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• пропаганда и публичное демонстрирование нацистской атрибутики </a:t>
            </a:r>
            <a:r>
              <a:rPr lang="ru-RU" sz="2600" dirty="0" smtClean="0">
                <a:latin typeface="Times New Roman" charset="0"/>
                <a:ea typeface="Times New Roman" charset="0"/>
                <a:cs typeface="Times New Roman" charset="0"/>
              </a:rPr>
              <a:t>или символики </a:t>
            </a: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либо атрибутики или символики, сходных с </a:t>
            </a:r>
            <a:r>
              <a:rPr lang="ru-RU" sz="2600" dirty="0" smtClean="0">
                <a:latin typeface="Times New Roman" charset="0"/>
                <a:ea typeface="Times New Roman" charset="0"/>
                <a:cs typeface="Times New Roman" charset="0"/>
              </a:rPr>
              <a:t>нацистской атрибутикой </a:t>
            </a: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или символикой до степени смешения, либо </a:t>
            </a:r>
            <a:r>
              <a:rPr lang="ru-RU" sz="2600" dirty="0" smtClean="0">
                <a:latin typeface="Times New Roman" charset="0"/>
                <a:ea typeface="Times New Roman" charset="0"/>
                <a:cs typeface="Times New Roman" charset="0"/>
              </a:rPr>
              <a:t>публичное демонстрирование </a:t>
            </a: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атрибутики или символики </a:t>
            </a:r>
            <a:r>
              <a:rPr lang="ru-RU" sz="2600" dirty="0" smtClean="0">
                <a:latin typeface="Times New Roman" charset="0"/>
                <a:ea typeface="Times New Roman" charset="0"/>
                <a:cs typeface="Times New Roman" charset="0"/>
              </a:rPr>
              <a:t>экстремистских организаций</a:t>
            </a:r>
            <a:endParaRPr lang="ru-RU" sz="26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just">
              <a:buNone/>
            </a:pP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• публичные призывы к осуществлению указанных деяний либо массовое</a:t>
            </a:r>
          </a:p>
          <a:p>
            <a:pPr marL="0" indent="0" algn="just">
              <a:buNone/>
            </a:pP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распространение заведомо экстремистских материалов, а равно их</a:t>
            </a:r>
          </a:p>
          <a:p>
            <a:pPr marL="0" indent="0" algn="just">
              <a:buNone/>
            </a:pP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изготовление или хранение в целях массового распространения</a:t>
            </a:r>
          </a:p>
          <a:p>
            <a:endParaRPr lang="ru-RU" dirty="0" smtClean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88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ru-RU" sz="3600" dirty="0" smtClean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ru-RU" sz="3600" dirty="0" smtClean="0">
                <a:latin typeface="Times New Roman" charset="0"/>
                <a:ea typeface="Times New Roman" charset="0"/>
                <a:cs typeface="Times New Roman" charset="0"/>
              </a:rPr>
              <a:t>ФЗ </a:t>
            </a:r>
            <a:r>
              <a:rPr lang="ru-RU" sz="3600" dirty="0">
                <a:latin typeface="Times New Roman" charset="0"/>
                <a:ea typeface="Times New Roman" charset="0"/>
                <a:cs typeface="Times New Roman" charset="0"/>
              </a:rPr>
              <a:t>РФ «О противодействии экстремистской деятельности»</a:t>
            </a:r>
            <a:br>
              <a:rPr lang="ru-RU" sz="3600" dirty="0">
                <a:latin typeface="Times New Roman" charset="0"/>
                <a:ea typeface="Times New Roman" charset="0"/>
                <a:cs typeface="Times New Roman" charset="0"/>
              </a:rPr>
            </a:br>
            <a:endParaRPr lang="ru-RU" sz="36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ru-RU" sz="2600" b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just">
              <a:buNone/>
            </a:pPr>
            <a:r>
              <a:rPr lang="ru-RU" sz="2600" b="1" dirty="0" smtClean="0">
                <a:latin typeface="Times New Roman" charset="0"/>
                <a:ea typeface="Times New Roman" charset="0"/>
                <a:cs typeface="Times New Roman" charset="0"/>
              </a:rPr>
              <a:t>Экстремистские </a:t>
            </a:r>
            <a:r>
              <a:rPr lang="ru-RU" sz="2600" b="1" dirty="0">
                <a:latin typeface="Times New Roman" charset="0"/>
                <a:ea typeface="Times New Roman" charset="0"/>
                <a:cs typeface="Times New Roman" charset="0"/>
              </a:rPr>
              <a:t>материалы это</a:t>
            </a: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:</a:t>
            </a:r>
          </a:p>
          <a:p>
            <a:pPr marL="0" indent="0" algn="just">
              <a:buNone/>
            </a:pP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предназначенные для обнародования документы </a:t>
            </a:r>
            <a:r>
              <a:rPr lang="ru-RU" sz="2600" dirty="0" smtClean="0">
                <a:latin typeface="Times New Roman" charset="0"/>
                <a:ea typeface="Times New Roman" charset="0"/>
                <a:cs typeface="Times New Roman" charset="0"/>
              </a:rPr>
              <a:t>либо информация </a:t>
            </a: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на иных носителях, призывающие </a:t>
            </a:r>
            <a:r>
              <a:rPr lang="ru-RU" sz="2600" dirty="0" smtClean="0">
                <a:latin typeface="Times New Roman" charset="0"/>
                <a:ea typeface="Times New Roman" charset="0"/>
                <a:cs typeface="Times New Roman" charset="0"/>
              </a:rPr>
              <a:t>к осуществлению </a:t>
            </a: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экстремистской деятельности </a:t>
            </a:r>
            <a:r>
              <a:rPr lang="ru-RU" sz="2600" dirty="0" smtClean="0">
                <a:latin typeface="Times New Roman" charset="0"/>
                <a:ea typeface="Times New Roman" charset="0"/>
                <a:cs typeface="Times New Roman" charset="0"/>
              </a:rPr>
              <a:t>либо обосновывающие </a:t>
            </a: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или оправдывающие </a:t>
            </a:r>
            <a:r>
              <a:rPr lang="ru-RU" sz="2600" dirty="0" smtClean="0">
                <a:latin typeface="Times New Roman" charset="0"/>
                <a:ea typeface="Times New Roman" charset="0"/>
                <a:cs typeface="Times New Roman" charset="0"/>
              </a:rPr>
              <a:t>необходимость осуществления </a:t>
            </a: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такой деятельности, в том числе </a:t>
            </a:r>
            <a:r>
              <a:rPr lang="ru-RU" sz="2600" dirty="0" smtClean="0">
                <a:latin typeface="Times New Roman" charset="0"/>
                <a:ea typeface="Times New Roman" charset="0"/>
                <a:cs typeface="Times New Roman" charset="0"/>
              </a:rPr>
              <a:t>труды руководителей национал-социалистской </a:t>
            </a: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рабочей </a:t>
            </a:r>
            <a:r>
              <a:rPr lang="ru-RU" sz="2600" dirty="0" smtClean="0">
                <a:latin typeface="Times New Roman" charset="0"/>
                <a:ea typeface="Times New Roman" charset="0"/>
                <a:cs typeface="Times New Roman" charset="0"/>
              </a:rPr>
              <a:t>партии Германии</a:t>
            </a: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, фашистской партии Италии, </a:t>
            </a:r>
            <a:r>
              <a:rPr lang="ru-RU" sz="2600" dirty="0" smtClean="0">
                <a:latin typeface="Times New Roman" charset="0"/>
                <a:ea typeface="Times New Roman" charset="0"/>
                <a:cs typeface="Times New Roman" charset="0"/>
              </a:rPr>
              <a:t>публикации, обосновывающие </a:t>
            </a: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или оправдывающие национальное и (</a:t>
            </a:r>
            <a:r>
              <a:rPr lang="ru-RU" sz="2600" dirty="0" smtClean="0">
                <a:latin typeface="Times New Roman" charset="0"/>
                <a:ea typeface="Times New Roman" charset="0"/>
                <a:cs typeface="Times New Roman" charset="0"/>
              </a:rPr>
              <a:t>или) расовое </a:t>
            </a: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превосходство либо оправдывающие </a:t>
            </a:r>
            <a:r>
              <a:rPr lang="ru-RU" sz="2600" dirty="0" smtClean="0">
                <a:latin typeface="Times New Roman" charset="0"/>
                <a:ea typeface="Times New Roman" charset="0"/>
                <a:cs typeface="Times New Roman" charset="0"/>
              </a:rPr>
              <a:t>практику совершения </a:t>
            </a: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военных или иных преступлений, направленных </a:t>
            </a:r>
            <a:r>
              <a:rPr lang="ru-RU" sz="2600" dirty="0" smtClean="0">
                <a:latin typeface="Times New Roman" charset="0"/>
                <a:ea typeface="Times New Roman" charset="0"/>
                <a:cs typeface="Times New Roman" charset="0"/>
              </a:rPr>
              <a:t>на полное </a:t>
            </a: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или частичное уничтожение какой-либо </a:t>
            </a:r>
            <a:r>
              <a:rPr lang="ru-RU" sz="2600" dirty="0" smtClean="0">
                <a:latin typeface="Times New Roman" charset="0"/>
                <a:ea typeface="Times New Roman" charset="0"/>
                <a:cs typeface="Times New Roman" charset="0"/>
              </a:rPr>
              <a:t>этнической, социальной</a:t>
            </a: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, расовой, национальной или религиозной группы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009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pPr algn="ctr"/>
            <a:r>
              <a:rPr lang="ru-RU" b="1" dirty="0" smtClean="0">
                <a:latin typeface="Times New Roman" charset="0"/>
                <a:ea typeface="Times New Roman" charset="0"/>
                <a:cs typeface="Times New Roman" charset="0"/>
              </a:rPr>
              <a:t>Статистика</a:t>
            </a:r>
            <a:endParaRPr lang="ru-RU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5624"/>
            <a:ext cx="10515600" cy="4351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4824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pPr algn="ctr"/>
            <a:r>
              <a:rPr lang="ru-RU" b="1" dirty="0" smtClean="0">
                <a:latin typeface="Times New Roman" charset="0"/>
                <a:ea typeface="Times New Roman" charset="0"/>
                <a:cs typeface="Times New Roman" charset="0"/>
              </a:rPr>
              <a:t>Проблемы </a:t>
            </a:r>
            <a:endParaRPr lang="ru-RU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Формальный подход в доказывании (в </a:t>
            </a:r>
            <a:r>
              <a:rPr lang="ru-RU" sz="2500" dirty="0" err="1" smtClean="0">
                <a:latin typeface="Times New Roman" charset="0"/>
                <a:ea typeface="Times New Roman" charset="0"/>
                <a:cs typeface="Times New Roman" charset="0"/>
              </a:rPr>
              <a:t>т.ч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з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аключение эксперта) </a:t>
            </a:r>
            <a:endParaRPr lang="ru-RU" sz="25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Социальная группа (критика представителей власти)</a:t>
            </a:r>
          </a:p>
          <a:p>
            <a:pPr algn="just"/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Определение сроков давности (публикации в интернете)</a:t>
            </a:r>
          </a:p>
          <a:p>
            <a:pPr algn="just"/>
            <a:r>
              <a:rPr lang="ru-RU" sz="2500" dirty="0" err="1" smtClean="0">
                <a:latin typeface="Times New Roman" charset="0"/>
                <a:ea typeface="Times New Roman" charset="0"/>
                <a:cs typeface="Times New Roman" charset="0"/>
              </a:rPr>
              <a:t>Репосты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 и  «лайки» </a:t>
            </a:r>
          </a:p>
          <a:p>
            <a:pPr algn="just"/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Признание литературы (публикаций) экстремистской (религиозная литература)</a:t>
            </a:r>
          </a:p>
          <a:p>
            <a:pPr algn="just"/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Закон  о защите чувств верующих</a:t>
            </a:r>
          </a:p>
          <a:p>
            <a:pPr algn="just"/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Сепаратизм</a:t>
            </a:r>
          </a:p>
          <a:p>
            <a:pPr algn="just"/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Экстремистские организации (признание таковыми, участие в их деятельности)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27130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pPr algn="ctr"/>
            <a:r>
              <a:rPr lang="ru-RU" b="1" dirty="0" smtClean="0">
                <a:latin typeface="Times New Roman" charset="0"/>
                <a:ea typeface="Times New Roman" charset="0"/>
                <a:cs typeface="Times New Roman" charset="0"/>
              </a:rPr>
              <a:t>Социальная группа</a:t>
            </a:r>
            <a:endParaRPr lang="ru-RU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3300" dirty="0" smtClean="0">
                <a:latin typeface="Times New Roman" charset="0"/>
                <a:ea typeface="Times New Roman" charset="0"/>
                <a:cs typeface="Times New Roman" charset="0"/>
              </a:rPr>
              <a:t>Можно ли чиновников признать социальной группой?</a:t>
            </a:r>
            <a:endParaRPr lang="ru-RU" sz="33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8712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pPr algn="ctr"/>
            <a:r>
              <a:rPr lang="ru-RU" b="1" dirty="0" smtClean="0">
                <a:latin typeface="Times New Roman" charset="0"/>
                <a:ea typeface="Times New Roman" charset="0"/>
                <a:cs typeface="Times New Roman" charset="0"/>
              </a:rPr>
              <a:t>Социальная группа</a:t>
            </a:r>
            <a:endParaRPr lang="ru-RU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1) Полицейские </a:t>
            </a:r>
            <a:r>
              <a:rPr lang="ru-RU" sz="3200" i="1" dirty="0" smtClean="0">
                <a:latin typeface="Times New Roman" charset="0"/>
                <a:ea typeface="Times New Roman" charset="0"/>
                <a:cs typeface="Times New Roman" charset="0"/>
              </a:rPr>
              <a:t>«</a:t>
            </a:r>
            <a:r>
              <a:rPr lang="ru-RU" sz="3200" i="1" u="sng" dirty="0" smtClean="0">
                <a:latin typeface="Times New Roman" charset="0"/>
                <a:ea typeface="Times New Roman" charset="0"/>
                <a:cs typeface="Times New Roman" charset="0"/>
              </a:rPr>
              <a:t>скоты </a:t>
            </a:r>
            <a:r>
              <a:rPr lang="ru-RU" sz="3200" i="1" u="sng" dirty="0">
                <a:latin typeface="Times New Roman" charset="0"/>
                <a:ea typeface="Times New Roman" charset="0"/>
                <a:cs typeface="Times New Roman" charset="0"/>
              </a:rPr>
              <a:t>и садисты</a:t>
            </a:r>
            <a:r>
              <a:rPr lang="ru-RU" sz="3200" i="1" dirty="0">
                <a:latin typeface="Times New Roman" charset="0"/>
                <a:ea typeface="Times New Roman" charset="0"/>
                <a:cs typeface="Times New Roman" charset="0"/>
              </a:rPr>
              <a:t>», «</a:t>
            </a:r>
            <a:r>
              <a:rPr lang="ru-RU" sz="3200" i="1" u="sng" dirty="0">
                <a:latin typeface="Times New Roman" charset="0"/>
                <a:ea typeface="Times New Roman" charset="0"/>
                <a:cs typeface="Times New Roman" charset="0"/>
              </a:rPr>
              <a:t>дикие звери в униформе</a:t>
            </a:r>
            <a:r>
              <a:rPr lang="ru-RU" sz="3200" i="1" dirty="0" smtClean="0">
                <a:latin typeface="Times New Roman" charset="0"/>
                <a:ea typeface="Times New Roman" charset="0"/>
                <a:cs typeface="Times New Roman" charset="0"/>
              </a:rPr>
              <a:t>».</a:t>
            </a:r>
          </a:p>
          <a:p>
            <a:pPr marL="0" indent="0">
              <a:buNone/>
            </a:pPr>
            <a:endParaRPr lang="ru-RU" sz="32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r>
              <a:rPr lang="ru-RU" sz="3200" dirty="0" smtClean="0">
                <a:latin typeface="Times New Roman" charset="0"/>
                <a:ea typeface="Times New Roman" charset="0"/>
                <a:cs typeface="Times New Roman" charset="0"/>
              </a:rPr>
              <a:t>2) «</a:t>
            </a:r>
            <a:r>
              <a:rPr lang="ru-RU" sz="3200" i="1" dirty="0" smtClean="0">
                <a:latin typeface="Times New Roman" charset="0"/>
                <a:ea typeface="Times New Roman" charset="0"/>
                <a:cs typeface="Times New Roman" charset="0"/>
              </a:rPr>
              <a:t>ненавижу </a:t>
            </a:r>
            <a:r>
              <a:rPr lang="ru-RU" sz="3200" i="1" dirty="0">
                <a:latin typeface="Times New Roman" charset="0"/>
                <a:ea typeface="Times New Roman" charset="0"/>
                <a:cs typeface="Times New Roman" charset="0"/>
              </a:rPr>
              <a:t>ментов…мусор — и в </a:t>
            </a:r>
            <a:r>
              <a:rPr lang="ru-RU" sz="3200" i="1" dirty="0" err="1">
                <a:latin typeface="Times New Roman" charset="0"/>
                <a:ea typeface="Times New Roman" charset="0"/>
                <a:cs typeface="Times New Roman" charset="0"/>
              </a:rPr>
              <a:t>африке</a:t>
            </a:r>
            <a:r>
              <a:rPr lang="ru-RU" sz="3200" i="1" dirty="0">
                <a:latin typeface="Times New Roman" charset="0"/>
                <a:ea typeface="Times New Roman" charset="0"/>
                <a:cs typeface="Times New Roman" charset="0"/>
              </a:rPr>
              <a:t> мусор. кто идёт в менты — быдло, гопота — самые тупые, необразованные представители </a:t>
            </a:r>
            <a:r>
              <a:rPr lang="ru-RU" sz="3200" i="1" dirty="0" smtClean="0">
                <a:latin typeface="Times New Roman" charset="0"/>
                <a:ea typeface="Times New Roman" charset="0"/>
                <a:cs typeface="Times New Roman" charset="0"/>
              </a:rPr>
              <a:t>животного </a:t>
            </a:r>
            <a:r>
              <a:rPr lang="ru-RU" sz="3200" i="1" dirty="0">
                <a:latin typeface="Times New Roman" charset="0"/>
                <a:ea typeface="Times New Roman" charset="0"/>
                <a:cs typeface="Times New Roman" charset="0"/>
              </a:rPr>
              <a:t>мира</a:t>
            </a:r>
            <a:r>
              <a:rPr lang="ru-RU" sz="3200" dirty="0" smtClean="0">
                <a:latin typeface="Times New Roman" charset="0"/>
                <a:ea typeface="Times New Roman" charset="0"/>
                <a:cs typeface="Times New Roman" charset="0"/>
              </a:rPr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1710741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  <a:ln w="3810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ru-RU" b="1" dirty="0" smtClean="0">
                <a:latin typeface="Times New Roman" charset="0"/>
                <a:ea typeface="Times New Roman" charset="0"/>
                <a:cs typeface="Times New Roman" charset="0"/>
              </a:rPr>
              <a:t>Международные нормы</a:t>
            </a:r>
            <a:endParaRPr lang="ru-RU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5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ctr">
              <a:buNone/>
            </a:pPr>
            <a:r>
              <a:rPr lang="ru-RU" sz="2500" dirty="0" err="1" smtClean="0">
                <a:latin typeface="Times New Roman" charset="0"/>
                <a:ea typeface="Times New Roman" charset="0"/>
                <a:cs typeface="Times New Roman" charset="0"/>
              </a:rPr>
              <a:t>Рабатский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план действий по запрещению пропаганды национальной, расовой или религиозной ненависти, представляющей собой подстрекательство к дискриминации, вражде или насилию</a:t>
            </a:r>
          </a:p>
          <a:p>
            <a:pPr marL="0" indent="0" algn="ctr">
              <a:buNone/>
            </a:pP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Выводы и рекомендации четырех региональных экспертных совещаний, организованных УВКПЧ в 2011 году, принятые экспертами в г. Рабате (Марокко) 5 октября 2012 года</a:t>
            </a:r>
          </a:p>
        </p:txBody>
      </p:sp>
    </p:spTree>
    <p:extLst>
      <p:ext uri="{BB962C8B-B14F-4D97-AF65-F5344CB8AC3E}">
        <p14:creationId xmlns:p14="http://schemas.microsoft.com/office/powerpoint/2010/main" val="130922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pPr algn="ctr"/>
            <a:r>
              <a:rPr lang="ru-RU" b="1" dirty="0" smtClean="0">
                <a:latin typeface="Times New Roman" charset="0"/>
                <a:ea typeface="Times New Roman" charset="0"/>
                <a:cs typeface="Times New Roman" charset="0"/>
              </a:rPr>
              <a:t>Социальная группа</a:t>
            </a:r>
            <a:endParaRPr lang="ru-RU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Белоусов К.Ю. кандидат социологических наук,  старший научный сотрудник сектора социологии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девиантности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Социологического института РАН </a:t>
            </a:r>
          </a:p>
          <a:p>
            <a:pPr marL="0" indent="0" algn="just">
              <a:buNone/>
            </a:pPr>
            <a:r>
              <a:rPr lang="ru-RU" i="1" dirty="0" smtClean="0">
                <a:latin typeface="Times New Roman" charset="0"/>
                <a:ea typeface="Times New Roman" charset="0"/>
                <a:cs typeface="Times New Roman" charset="0"/>
              </a:rPr>
              <a:t>«</a:t>
            </a:r>
            <a:r>
              <a:rPr lang="ru-RU" i="1" dirty="0">
                <a:latin typeface="Times New Roman" charset="0"/>
                <a:ea typeface="Times New Roman" charset="0"/>
                <a:cs typeface="Times New Roman" charset="0"/>
              </a:rPr>
              <a:t>Н</a:t>
            </a:r>
            <a:r>
              <a:rPr lang="ru-RU" i="1" dirty="0" smtClean="0">
                <a:latin typeface="Times New Roman" charset="0"/>
                <a:ea typeface="Times New Roman" charset="0"/>
                <a:cs typeface="Times New Roman" charset="0"/>
              </a:rPr>
              <a:t>едопустимо </a:t>
            </a:r>
            <a:r>
              <a:rPr lang="ru-RU" i="1" dirty="0">
                <a:latin typeface="Times New Roman" charset="0"/>
                <a:ea typeface="Times New Roman" charset="0"/>
                <a:cs typeface="Times New Roman" charset="0"/>
              </a:rPr>
              <a:t>признавать представителей властных структур или тех, кто принадлежат к системе государственного управления, государственным (правоохранительным)  органам,  в качестве отдельно взятой социальной группы только по одному признаку – профессиональной </a:t>
            </a:r>
            <a:r>
              <a:rPr lang="ru-RU" i="1" dirty="0" smtClean="0">
                <a:latin typeface="Times New Roman" charset="0"/>
                <a:ea typeface="Times New Roman" charset="0"/>
                <a:cs typeface="Times New Roman" charset="0"/>
              </a:rPr>
              <a:t>принадлежности.»</a:t>
            </a:r>
            <a:endParaRPr lang="ru-RU" dirty="0" smtClean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9115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pPr algn="ctr"/>
            <a:r>
              <a:rPr lang="ru-RU" b="1" dirty="0" smtClean="0">
                <a:latin typeface="Times New Roman" charset="0"/>
                <a:ea typeface="Times New Roman" charset="0"/>
                <a:cs typeface="Times New Roman" charset="0"/>
              </a:rPr>
              <a:t>Социальная группа</a:t>
            </a:r>
            <a:endParaRPr lang="ru-RU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Приговор  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Свердловского районного суда 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Костромы от 1 ноября 20190 г.: 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«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социальная группа предполагает наличие внутренней организации, общие цели деятельности, формы социального контроля, определенную сплоченность, общность интересов и т.п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Представителей исполнительной и законодательной власти страны, нельзя считать социальными группами, поскольку они не соответствуют перечисленным критериям, а следовательно в действиях </a:t>
            </a:r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Замураева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отсутствует состав преступления, предусмотренного ч.1 ст.282 УК 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РФ». </a:t>
            </a:r>
          </a:p>
        </p:txBody>
      </p:sp>
    </p:spTree>
    <p:extLst>
      <p:ext uri="{BB962C8B-B14F-4D97-AF65-F5344CB8AC3E}">
        <p14:creationId xmlns:p14="http://schemas.microsoft.com/office/powerpoint/2010/main" val="7810835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pPr algn="ctr"/>
            <a:r>
              <a:rPr lang="ru-RU" b="1" dirty="0" smtClean="0">
                <a:latin typeface="Times New Roman" charset="0"/>
                <a:ea typeface="Times New Roman" charset="0"/>
                <a:cs typeface="Times New Roman" charset="0"/>
              </a:rPr>
              <a:t>Социальная группа</a:t>
            </a:r>
            <a:endParaRPr lang="ru-RU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ЕСПЧ по делу  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№ 10692/09 «Савва Терентьев против Российской Федерации»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Суд учитывает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, что 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полицию, 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правоохранительные 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органы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 вряд 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ли можно назвать 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незащищенным меньшинством 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или 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группой, 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которая имеет историю угнетения и 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неравенства, или сталкивается 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с глубоко укоренившимися предрассудками, враждебностью и дискриминацией, или 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уязвимой по 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какой-то другой причине, 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 и требует повышенную 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защиту от 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оскорблений. По 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мнению суда, будучи частью сил безопасности государства, полиция должна проявлять особенно высокую терпимость к оскорбительным 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высказываниям.</a:t>
            </a:r>
          </a:p>
        </p:txBody>
      </p:sp>
    </p:spTree>
    <p:extLst>
      <p:ext uri="{BB962C8B-B14F-4D97-AF65-F5344CB8AC3E}">
        <p14:creationId xmlns:p14="http://schemas.microsoft.com/office/powerpoint/2010/main" val="7344700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pPr algn="ctr"/>
            <a:r>
              <a:rPr lang="ru-RU" b="1" dirty="0" smtClean="0">
                <a:latin typeface="Times New Roman" charset="0"/>
                <a:ea typeface="Times New Roman" charset="0"/>
                <a:cs typeface="Times New Roman" charset="0"/>
              </a:rPr>
              <a:t>Социальная группа</a:t>
            </a:r>
            <a:endParaRPr lang="ru-RU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Постановление Пленума 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ВС РФ 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от 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28 июня 2011 г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.: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«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При установлении в содеянном в отношении должностных лиц (профессиональных политиков) действий, направленных на унижение достоинства человека или группы лиц, судам необходимо учитывать 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положения Декларации 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о свободе политической дискуссии в средствах массовой информации, принятой Комитетом министров Совета Европы 12 февраля 2004 года, и практику Европейского Суда по правам человека, согласно которым политические деятели, стремящиеся заручиться общественным мнением, тем самым соглашаются стать объектом общественной политической дискуссии и критики в средствах массовой информации; государственные должностные лица могут быть подвергнуты критике в средствах массовой информации в отношении того, как они исполняют свои обязанности, поскольку это необходимо для обеспечения гласного и ответственного исполнения ими своих полномочий. </a:t>
            </a:r>
            <a:r>
              <a:rPr lang="ru-RU" b="1" dirty="0">
                <a:latin typeface="Times New Roman" charset="0"/>
                <a:ea typeface="Times New Roman" charset="0"/>
                <a:cs typeface="Times New Roman" charset="0"/>
              </a:rPr>
              <a:t>Критика в средствах массовой информации должностных лиц (профессиональных политиков), их действий и убеждений не должна рассматриваться  как действие, направленное на унижение достоинства человека или группы лиц, поскольку в отношении указанных лиц пределы допустимой критики шире, чем </a:t>
            </a:r>
            <a:r>
              <a:rPr lang="ru-RU" b="1" dirty="0" smtClean="0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ru-RU" b="1" i="1" dirty="0">
                <a:latin typeface="Times New Roman" charset="0"/>
                <a:ea typeface="Times New Roman" charset="0"/>
                <a:cs typeface="Times New Roman" charset="0"/>
              </a:rPr>
              <a:t> отношении частных лиц».</a:t>
            </a:r>
            <a:r>
              <a:rPr lang="ru-RU" b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ru-RU" b="1" dirty="0" smtClean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3313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pPr algn="ctr"/>
            <a:r>
              <a:rPr lang="ru-RU" b="1" dirty="0" smtClean="0">
                <a:latin typeface="Times New Roman" charset="0"/>
                <a:ea typeface="Times New Roman" charset="0"/>
                <a:cs typeface="Times New Roman" charset="0"/>
              </a:rPr>
              <a:t>Возбуждение ненависти и/или вражды</a:t>
            </a:r>
            <a:endParaRPr lang="ru-RU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Постановление Пленума 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ВС РФ 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от 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28 июня 2011 г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.:</a:t>
            </a:r>
          </a:p>
          <a:p>
            <a:pPr marL="0" indent="0" algn="just">
              <a:buNone/>
            </a:pP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Под действиями, направленными на возбуждение ненависти либо вражды, следует понимать, в частности, высказывания, </a:t>
            </a:r>
            <a:r>
              <a:rPr lang="ru-RU" u="sng" dirty="0">
                <a:latin typeface="Times New Roman" charset="0"/>
                <a:ea typeface="Times New Roman" charset="0"/>
                <a:cs typeface="Times New Roman" charset="0"/>
              </a:rPr>
              <a:t>обосновывающие и (или) утверждающие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необходимость </a:t>
            </a:r>
            <a:endParaRPr lang="ru-RU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геноцида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endParaRPr lang="ru-RU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массовых 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репрессий, </a:t>
            </a:r>
            <a:endParaRPr lang="ru-RU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депортаций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endParaRPr lang="ru-RU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совершения 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иных противоправных действий, </a:t>
            </a:r>
            <a:endParaRPr lang="ru-RU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в 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том числе применения насилия, в 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отношении представителей тех или иных групп</a:t>
            </a:r>
            <a:endParaRPr lang="ru-RU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just">
              <a:buNone/>
            </a:pPr>
            <a:endParaRPr lang="ru-RU" dirty="0" smtClean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5236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pPr algn="ctr"/>
            <a:r>
              <a:rPr lang="ru-RU" b="1" dirty="0" smtClean="0">
                <a:latin typeface="Times New Roman" charset="0"/>
                <a:ea typeface="Times New Roman" charset="0"/>
                <a:cs typeface="Times New Roman" charset="0"/>
              </a:rPr>
              <a:t>Унижение достоинства</a:t>
            </a:r>
            <a:endParaRPr lang="ru-RU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Распространение негативной информации не может признаваться экстремизмом!</a:t>
            </a:r>
          </a:p>
          <a:p>
            <a:pPr marL="0" indent="0" algn="just">
              <a:buNone/>
            </a:pP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Постановление Пленума ВС РФ от 28 июня 2011 г.: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«Критика 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политических организаций, идеологических и религиозных объединений, политических, идеологических или религиозных убеждений, национальных или религиозных обычаев сама по себе не должна рассматриваться как действие, направленное на возбуждение ненависти или 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вражды». </a:t>
            </a:r>
          </a:p>
        </p:txBody>
      </p:sp>
    </p:spTree>
    <p:extLst>
      <p:ext uri="{BB962C8B-B14F-4D97-AF65-F5344CB8AC3E}">
        <p14:creationId xmlns:p14="http://schemas.microsoft.com/office/powerpoint/2010/main" val="134573353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pPr algn="ctr"/>
            <a:r>
              <a:rPr lang="ru-RU" b="1" dirty="0" smtClean="0">
                <a:latin typeface="Times New Roman" charset="0"/>
                <a:ea typeface="Times New Roman" charset="0"/>
                <a:cs typeface="Times New Roman" charset="0"/>
              </a:rPr>
              <a:t>Религиозные чувства верующих</a:t>
            </a:r>
            <a:endParaRPr lang="ru-RU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just">
              <a:buNone/>
            </a:pPr>
            <a:r>
              <a:rPr lang="ru-RU" sz="3500" dirty="0">
                <a:latin typeface="Times New Roman" charset="0"/>
                <a:ea typeface="Times New Roman" charset="0"/>
                <a:cs typeface="Times New Roman" charset="0"/>
              </a:rPr>
              <a:t>Публичные действия, выражающие явное неуважение к обществу и совершенные в целях оскорбления религиозных чувств верующих</a:t>
            </a:r>
            <a:endParaRPr lang="ru-RU" sz="3500" dirty="0" smtClean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15335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pPr algn="ctr"/>
            <a:r>
              <a:rPr lang="ru-RU" b="1" dirty="0" smtClean="0">
                <a:latin typeface="Times New Roman" charset="0"/>
                <a:ea typeface="Times New Roman" charset="0"/>
                <a:cs typeface="Times New Roman" charset="0"/>
              </a:rPr>
              <a:t>Религиозные чувства верующих</a:t>
            </a:r>
            <a:endParaRPr lang="ru-RU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i="1" dirty="0">
                <a:latin typeface="Times New Roman" charset="0"/>
                <a:ea typeface="Times New Roman" charset="0"/>
                <a:cs typeface="Times New Roman" charset="0"/>
              </a:rPr>
              <a:t>«Верующие стали </a:t>
            </a:r>
            <a:r>
              <a:rPr lang="ru-RU" i="1" dirty="0" err="1">
                <a:latin typeface="Times New Roman" charset="0"/>
                <a:ea typeface="Times New Roman" charset="0"/>
                <a:cs typeface="Times New Roman" charset="0"/>
              </a:rPr>
              <a:t>мимозны</a:t>
            </a:r>
            <a:r>
              <a:rPr lang="ru-RU" i="1" dirty="0">
                <a:latin typeface="Times New Roman" charset="0"/>
                <a:ea typeface="Times New Roman" charset="0"/>
                <a:cs typeface="Times New Roman" charset="0"/>
              </a:rPr>
              <a:t>, оскорбительны и невротичны. Однако Бог надмирно молчит и не оскорбляется. И если Бог не оскорбляется, то чего нам, пузырям, пузыриться?! Он — все! Он — царственна полнота, не нуждающаяся ни в каком человеческом приложении!»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ru-RU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Архимандрит</a:t>
            </a:r>
            <a:r>
              <a:rPr lang="ru-RU" b="1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ru-RU" b="1" dirty="0" smtClean="0">
                <a:latin typeface="Times New Roman" charset="0"/>
                <a:ea typeface="Times New Roman" charset="0"/>
                <a:cs typeface="Times New Roman" charset="0"/>
              </a:rPr>
              <a:t>Аввакум </a:t>
            </a:r>
            <a:r>
              <a:rPr lang="ru-RU" b="1" dirty="0">
                <a:latin typeface="Times New Roman" charset="0"/>
                <a:ea typeface="Times New Roman" charset="0"/>
                <a:cs typeface="Times New Roman" charset="0"/>
              </a:rPr>
              <a:t>(Давиденко)</a:t>
            </a:r>
            <a:r>
              <a:rPr lang="ru-RU" dirty="0"/>
              <a:t> </a:t>
            </a:r>
            <a:endParaRPr lang="ru-RU" dirty="0" smtClean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8269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pPr algn="ctr"/>
            <a:r>
              <a:rPr lang="ru-RU" b="1" dirty="0" smtClean="0">
                <a:latin typeface="Times New Roman" charset="0"/>
                <a:ea typeface="Times New Roman" charset="0"/>
                <a:cs typeface="Times New Roman" charset="0"/>
              </a:rPr>
              <a:t>Экстремистские материалы </a:t>
            </a:r>
            <a:endParaRPr lang="ru-RU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35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ctr">
              <a:buNone/>
            </a:pPr>
            <a:r>
              <a:rPr lang="ru-RU" sz="3500" dirty="0" smtClean="0">
                <a:latin typeface="Times New Roman" charset="0"/>
                <a:ea typeface="Times New Roman" charset="0"/>
                <a:cs typeface="Times New Roman" charset="0"/>
              </a:rPr>
              <a:t>Библия</a:t>
            </a:r>
            <a:r>
              <a:rPr lang="ru-RU" sz="3500" dirty="0">
                <a:latin typeface="Times New Roman" charset="0"/>
                <a:ea typeface="Times New Roman" charset="0"/>
                <a:cs typeface="Times New Roman" charset="0"/>
              </a:rPr>
              <a:t>, Коран, Танах и </a:t>
            </a:r>
            <a:r>
              <a:rPr lang="ru-RU" sz="3500" dirty="0" err="1">
                <a:latin typeface="Times New Roman" charset="0"/>
                <a:ea typeface="Times New Roman" charset="0"/>
                <a:cs typeface="Times New Roman" charset="0"/>
              </a:rPr>
              <a:t>Ганджур</a:t>
            </a:r>
            <a:r>
              <a:rPr lang="ru-RU" sz="3500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endParaRPr lang="ru-RU" sz="35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ctr">
              <a:buNone/>
            </a:pPr>
            <a:r>
              <a:rPr lang="ru-RU" sz="3500" dirty="0" smtClean="0">
                <a:latin typeface="Times New Roman" charset="0"/>
                <a:ea typeface="Times New Roman" charset="0"/>
                <a:cs typeface="Times New Roman" charset="0"/>
              </a:rPr>
              <a:t>их </a:t>
            </a:r>
            <a:r>
              <a:rPr lang="ru-RU" sz="3500" dirty="0">
                <a:latin typeface="Times New Roman" charset="0"/>
                <a:ea typeface="Times New Roman" charset="0"/>
                <a:cs typeface="Times New Roman" charset="0"/>
              </a:rPr>
              <a:t>содержание и цитаты из них не могут быть признаны экстремистскими материалами</a:t>
            </a:r>
            <a:endParaRPr lang="ru-RU" sz="3500" dirty="0" smtClean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2750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pPr algn="ctr"/>
            <a:r>
              <a:rPr lang="ru-RU" b="1" dirty="0" err="1" smtClean="0">
                <a:latin typeface="Times New Roman" charset="0"/>
                <a:ea typeface="Times New Roman" charset="0"/>
                <a:cs typeface="Times New Roman" charset="0"/>
              </a:rPr>
              <a:t>Репост</a:t>
            </a:r>
            <a:r>
              <a:rPr lang="ru-RU" b="1" dirty="0" smtClean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ru-RU" b="1" dirty="0" err="1" smtClean="0">
                <a:latin typeface="Times New Roman" charset="0"/>
                <a:ea typeface="Times New Roman" charset="0"/>
                <a:cs typeface="Times New Roman" charset="0"/>
              </a:rPr>
              <a:t>Лайк</a:t>
            </a:r>
            <a:r>
              <a:rPr lang="ru-RU" b="1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ru-RU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900" dirty="0">
                <a:latin typeface="Times New Roman" charset="0"/>
                <a:ea typeface="Times New Roman" charset="0"/>
                <a:cs typeface="Times New Roman" charset="0"/>
              </a:rPr>
              <a:t>Постановление Пленума ВС РФ от 20 сентября 2018 </a:t>
            </a:r>
            <a:r>
              <a:rPr lang="ru-RU" sz="1900" dirty="0" smtClean="0">
                <a:latin typeface="Times New Roman" charset="0"/>
                <a:ea typeface="Times New Roman" charset="0"/>
                <a:cs typeface="Times New Roman" charset="0"/>
              </a:rPr>
              <a:t>г.: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charset="0"/>
                <a:ea typeface="Times New Roman" charset="0"/>
                <a:cs typeface="Times New Roman" charset="0"/>
              </a:rPr>
              <a:t>«При </a:t>
            </a:r>
            <a:r>
              <a:rPr lang="ru-RU" sz="1900" dirty="0">
                <a:latin typeface="Times New Roman" charset="0"/>
                <a:ea typeface="Times New Roman" charset="0"/>
                <a:cs typeface="Times New Roman" charset="0"/>
              </a:rPr>
              <a:t>решении вопроса о наличии или отсутствии у лица прямого умысла и цели возбуждения ненависти либо вражды, а равно унижения человеческого достоинства при размещении материалов в сети «Интернет» или иной информационно-телекоммуникационной сети суду следует исходить из совокупности всех обстоятельств содеянного и учитывать, в частности, форму и содержание размещенной информации, ее контекст, наличие и содержание комментариев данного лица или иного выражения отношения к ней, факт личного создания либо заимствования лицом соответствующих аудио-, видеофайлов, текста или изображения, содержание всей страницы данного лица, сведения о деятельности такого лица до и после размещения информации, в том числе о совершении действий, направленных на увеличение количества просмотров и пользовательской аудитории, данные о его личности (в частности, приверженность радикальной идеологии, участие в экстремистских объединениях, привлечение ранее лица к административной и (или) уголовной ответственности за правонарушения и преступления экстремистской направленности), объем подобной информации, частоту и продолжительность ее размещения, интенсивность </a:t>
            </a:r>
            <a:r>
              <a:rPr lang="ru-RU" sz="1900" dirty="0" smtClean="0">
                <a:latin typeface="Times New Roman" charset="0"/>
                <a:ea typeface="Times New Roman" charset="0"/>
                <a:cs typeface="Times New Roman" charset="0"/>
              </a:rPr>
              <a:t>обновлений».</a:t>
            </a:r>
          </a:p>
        </p:txBody>
      </p:sp>
    </p:spTree>
    <p:extLst>
      <p:ext uri="{BB962C8B-B14F-4D97-AF65-F5344CB8AC3E}">
        <p14:creationId xmlns:p14="http://schemas.microsoft.com/office/powerpoint/2010/main" val="1337121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  <a:ln w="3810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ru-RU" b="1" dirty="0" err="1" smtClean="0">
                <a:latin typeface="Times New Roman" charset="0"/>
                <a:ea typeface="Times New Roman" charset="0"/>
                <a:cs typeface="Times New Roman" charset="0"/>
              </a:rPr>
              <a:t>Рабатский</a:t>
            </a:r>
            <a:r>
              <a:rPr lang="ru-RU" b="1" dirty="0" smtClean="0">
                <a:latin typeface="Times New Roman" charset="0"/>
                <a:ea typeface="Times New Roman" charset="0"/>
                <a:cs typeface="Times New Roman" charset="0"/>
              </a:rPr>
              <a:t> план</a:t>
            </a:r>
            <a:endParaRPr lang="ru-RU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500" b="1" dirty="0" smtClean="0">
                <a:latin typeface="Times New Roman" charset="0"/>
                <a:ea typeface="Times New Roman" charset="0"/>
                <a:cs typeface="Times New Roman" charset="0"/>
              </a:rPr>
              <a:t>Рекомендации по законодательству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:</a:t>
            </a:r>
          </a:p>
          <a:p>
            <a:pPr algn="just"/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ч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еткое различие между тремя типами высказываний (уголовные санкции, административные и гражданские санкции, без санкции);</a:t>
            </a:r>
          </a:p>
          <a:p>
            <a:pPr algn="just"/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п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равовая определенность (четкость терминов);</a:t>
            </a:r>
          </a:p>
          <a:p>
            <a:pPr algn="just"/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н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аличие трех критериев </a:t>
            </a: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для ограничения свободы выражения – законность, соразмерность и 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необходимость; </a:t>
            </a:r>
          </a:p>
          <a:p>
            <a:pPr lvl="0" algn="just"/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з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аконы о богохульстве  </a:t>
            </a: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должны 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 быть отменены;</a:t>
            </a:r>
            <a:endParaRPr lang="ru-RU" sz="25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0" algn="just"/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комплексное </a:t>
            </a: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законодательство по борьбе с 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дискриминацией: профилактика и санкции.</a:t>
            </a:r>
            <a:endParaRPr lang="ru-RU" sz="25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90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pPr algn="ctr"/>
            <a:r>
              <a:rPr lang="ru-RU" b="1" dirty="0" smtClean="0">
                <a:latin typeface="Times New Roman" charset="0"/>
                <a:ea typeface="Times New Roman" charset="0"/>
                <a:cs typeface="Times New Roman" charset="0"/>
              </a:rPr>
              <a:t>Экспертиза</a:t>
            </a:r>
            <a:endParaRPr lang="ru-RU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Постановление Пленума ВС РФ Постановление Пленума ВС РФ от 28 июня 2011 г.: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«При оценке заключения эксперта по делам о преступлениях экстремистской направленности судам следует иметь в виду, что оно не имеет заранее установленной силы, не обладает преимуществом перед другими доказательствами и, как все иные доказательства, оценивается по общим правилам в совокупности с другими доказательствами. При этом вопрос о том, являются те или иные действия публичными призывами к осуществлению экстремистской деятельности или к осуществлению действий, направленных на нарушение территориальной целостности Российской Федерации, а также возбуждением ненависти либо вражды, а равно унижением человеческого достоинства, относится к компетенции суда».</a:t>
            </a:r>
          </a:p>
        </p:txBody>
      </p:sp>
    </p:spTree>
    <p:extLst>
      <p:ext uri="{BB962C8B-B14F-4D97-AF65-F5344CB8AC3E}">
        <p14:creationId xmlns:p14="http://schemas.microsoft.com/office/powerpoint/2010/main" val="18876186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pPr algn="ctr"/>
            <a:r>
              <a:rPr lang="ru-RU" b="1" dirty="0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ru-RU" b="1" dirty="0" smtClean="0">
                <a:latin typeface="Times New Roman" charset="0"/>
                <a:ea typeface="Times New Roman" charset="0"/>
                <a:cs typeface="Times New Roman" charset="0"/>
              </a:rPr>
              <a:t>ыводы</a:t>
            </a:r>
            <a:endParaRPr lang="ru-RU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000" dirty="0" smtClean="0">
                <a:latin typeface="Times New Roman" charset="0"/>
                <a:ea typeface="Times New Roman" charset="0"/>
                <a:cs typeface="Times New Roman" charset="0"/>
              </a:rPr>
              <a:t>При рассмотрении дел экстремистской направленности имеет значение совокупность данных, которые характеризуют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000" dirty="0">
                <a:latin typeface="Times New Roman" charset="0"/>
                <a:ea typeface="Times New Roman" charset="0"/>
                <a:cs typeface="Times New Roman" charset="0"/>
              </a:rPr>
              <a:t>с</a:t>
            </a:r>
            <a:r>
              <a:rPr lang="ru-RU" sz="3000" dirty="0" smtClean="0">
                <a:latin typeface="Times New Roman" charset="0"/>
                <a:ea typeface="Times New Roman" charset="0"/>
                <a:cs typeface="Times New Roman" charset="0"/>
              </a:rPr>
              <a:t>убъекта,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000" dirty="0">
                <a:latin typeface="Times New Roman" charset="0"/>
                <a:ea typeface="Times New Roman" charset="0"/>
                <a:cs typeface="Times New Roman" charset="0"/>
              </a:rPr>
              <a:t>м</a:t>
            </a:r>
            <a:r>
              <a:rPr lang="ru-RU" sz="3000" dirty="0" smtClean="0">
                <a:latin typeface="Times New Roman" charset="0"/>
                <a:ea typeface="Times New Roman" charset="0"/>
                <a:cs typeface="Times New Roman" charset="0"/>
              </a:rPr>
              <a:t>есто,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000" dirty="0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ru-RU" sz="3000" dirty="0" smtClean="0">
                <a:latin typeface="Times New Roman" charset="0"/>
                <a:ea typeface="Times New Roman" charset="0"/>
                <a:cs typeface="Times New Roman" charset="0"/>
              </a:rPr>
              <a:t>ремя (обстановку),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000" dirty="0" smtClean="0">
                <a:latin typeface="Times New Roman" charset="0"/>
                <a:ea typeface="Times New Roman" charset="0"/>
                <a:cs typeface="Times New Roman" charset="0"/>
              </a:rPr>
              <a:t>аудиторию (не только количество),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000" dirty="0">
                <a:latin typeface="Times New Roman" charset="0"/>
                <a:ea typeface="Times New Roman" charset="0"/>
                <a:cs typeface="Times New Roman" charset="0"/>
              </a:rPr>
              <a:t>ф</a:t>
            </a:r>
            <a:r>
              <a:rPr lang="ru-RU" sz="3000" dirty="0" smtClean="0">
                <a:latin typeface="Times New Roman" charset="0"/>
                <a:ea typeface="Times New Roman" charset="0"/>
                <a:cs typeface="Times New Roman" charset="0"/>
              </a:rPr>
              <a:t>орму и содержания высказываний (действий),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000" dirty="0">
                <a:latin typeface="Times New Roman" charset="0"/>
                <a:ea typeface="Times New Roman" charset="0"/>
                <a:cs typeface="Times New Roman" charset="0"/>
              </a:rPr>
              <a:t>м</a:t>
            </a:r>
            <a:r>
              <a:rPr lang="ru-RU" sz="3000" dirty="0" smtClean="0">
                <a:latin typeface="Times New Roman" charset="0"/>
                <a:ea typeface="Times New Roman" charset="0"/>
                <a:cs typeface="Times New Roman" charset="0"/>
              </a:rPr>
              <a:t>отивы и цели,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000" dirty="0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ru-RU" sz="3000" dirty="0" smtClean="0">
                <a:latin typeface="Times New Roman" charset="0"/>
                <a:ea typeface="Times New Roman" charset="0"/>
                <a:cs typeface="Times New Roman" charset="0"/>
              </a:rPr>
              <a:t>ероятность реализации (реальность, исполнимость)</a:t>
            </a:r>
          </a:p>
          <a:p>
            <a:pPr marL="514350" indent="-514350">
              <a:buFont typeface="+mj-lt"/>
              <a:buAutoNum type="arabicPeriod"/>
            </a:pPr>
            <a:endParaRPr lang="ru-RU" sz="3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endParaRPr lang="ru-RU" sz="3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endParaRPr lang="ru-RU" sz="3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101543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pPr algn="ctr"/>
            <a:r>
              <a:rPr lang="ru-RU" b="1" dirty="0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ru-RU" b="1" dirty="0" smtClean="0">
                <a:latin typeface="Times New Roman" charset="0"/>
                <a:ea typeface="Times New Roman" charset="0"/>
                <a:cs typeface="Times New Roman" charset="0"/>
              </a:rPr>
              <a:t> последнее</a:t>
            </a:r>
            <a:endParaRPr lang="ru-RU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Перед законом и судом все равны!</a:t>
            </a:r>
            <a:endParaRPr lang="ru-RU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4480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  <a:ln w="3810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ru-RU" b="1" dirty="0" smtClean="0">
                <a:latin typeface="Times New Roman" charset="0"/>
                <a:ea typeface="Times New Roman" charset="0"/>
                <a:cs typeface="Times New Roman" charset="0"/>
              </a:rPr>
              <a:t>Вопрос</a:t>
            </a:r>
            <a:endParaRPr lang="ru-RU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75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ctr">
              <a:buNone/>
            </a:pPr>
            <a:r>
              <a:rPr lang="ru-RU" sz="7500" dirty="0" smtClean="0">
                <a:latin typeface="Times New Roman" charset="0"/>
                <a:ea typeface="Times New Roman" charset="0"/>
                <a:cs typeface="Times New Roman" charset="0"/>
              </a:rPr>
              <a:t>«Бей </a:t>
            </a:r>
            <a:r>
              <a:rPr lang="ru-RU" sz="7500" dirty="0" err="1" smtClean="0">
                <a:latin typeface="Times New Roman" charset="0"/>
                <a:ea typeface="Times New Roman" charset="0"/>
                <a:cs typeface="Times New Roman" charset="0"/>
              </a:rPr>
              <a:t>хачей</a:t>
            </a:r>
            <a:r>
              <a:rPr lang="ru-RU" sz="7500" dirty="0" smtClean="0">
                <a:latin typeface="Times New Roman" charset="0"/>
                <a:ea typeface="Times New Roman" charset="0"/>
                <a:cs typeface="Times New Roman" charset="0"/>
              </a:rPr>
              <a:t>!»</a:t>
            </a:r>
          </a:p>
          <a:p>
            <a:pPr marL="0" indent="0" algn="ctr">
              <a:buNone/>
            </a:pP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Видите ли вы признаки экстремизма?</a:t>
            </a:r>
            <a:endParaRPr lang="ru-RU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ctr">
              <a:buNone/>
            </a:pPr>
            <a:endParaRPr lang="ru-RU" sz="75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42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  <a:ln w="3810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ru-RU" b="1" dirty="0" smtClean="0">
                <a:latin typeface="Times New Roman" charset="0"/>
                <a:ea typeface="Times New Roman" charset="0"/>
                <a:cs typeface="Times New Roman" charset="0"/>
              </a:rPr>
              <a:t>Из уголовного дела</a:t>
            </a:r>
            <a:endParaRPr lang="ru-RU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ru-RU" sz="75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just">
              <a:buNone/>
            </a:pPr>
            <a:r>
              <a:rPr lang="ru-RU" sz="5000" dirty="0">
                <a:latin typeface="Times New Roman" charset="0"/>
                <a:ea typeface="Times New Roman" charset="0"/>
                <a:cs typeface="Times New Roman" charset="0"/>
              </a:rPr>
              <a:t>14 февраля 2009 года в Санкт-Петербурге группа наци-скинхедов напала на двух 9-классников, шедших в школу. Группа из 25-30 человек, выкрикивая </a:t>
            </a:r>
            <a:r>
              <a:rPr lang="ru-RU" sz="5000" dirty="0" smtClean="0">
                <a:latin typeface="Times New Roman" charset="0"/>
                <a:ea typeface="Times New Roman" charset="0"/>
                <a:cs typeface="Times New Roman" charset="0"/>
              </a:rPr>
              <a:t>«Бей </a:t>
            </a:r>
            <a:r>
              <a:rPr lang="ru-RU" sz="5000" dirty="0" err="1" smtClean="0">
                <a:latin typeface="Times New Roman" charset="0"/>
                <a:ea typeface="Times New Roman" charset="0"/>
                <a:cs typeface="Times New Roman" charset="0"/>
              </a:rPr>
              <a:t>хачей</a:t>
            </a:r>
            <a:r>
              <a:rPr lang="ru-RU" sz="5000" dirty="0" smtClean="0">
                <a:latin typeface="Times New Roman" charset="0"/>
                <a:ea typeface="Times New Roman" charset="0"/>
                <a:cs typeface="Times New Roman" charset="0"/>
              </a:rPr>
              <a:t>!», «Бей </a:t>
            </a:r>
            <a:r>
              <a:rPr lang="ru-RU" sz="5000" dirty="0">
                <a:latin typeface="Times New Roman" charset="0"/>
                <a:ea typeface="Times New Roman" charset="0"/>
                <a:cs typeface="Times New Roman" charset="0"/>
              </a:rPr>
              <a:t>ч</a:t>
            </a:r>
            <a:r>
              <a:rPr lang="ru-RU" sz="5000" dirty="0" smtClean="0">
                <a:latin typeface="Times New Roman" charset="0"/>
                <a:ea typeface="Times New Roman" charset="0"/>
                <a:cs typeface="Times New Roman" charset="0"/>
              </a:rPr>
              <a:t>урок!» напала </a:t>
            </a:r>
            <a:r>
              <a:rPr lang="ru-RU" sz="5000" dirty="0">
                <a:latin typeface="Times New Roman" charset="0"/>
                <a:ea typeface="Times New Roman" charset="0"/>
                <a:cs typeface="Times New Roman" charset="0"/>
              </a:rPr>
              <a:t>на подростков </a:t>
            </a:r>
            <a:r>
              <a:rPr lang="ru-RU" sz="5000" dirty="0" err="1">
                <a:latin typeface="Times New Roman" charset="0"/>
                <a:ea typeface="Times New Roman" charset="0"/>
                <a:cs typeface="Times New Roman" charset="0"/>
              </a:rPr>
              <a:t>Тагира</a:t>
            </a:r>
            <a:r>
              <a:rPr lang="ru-RU" sz="5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ru-RU" sz="5000" dirty="0" smtClean="0">
                <a:latin typeface="Times New Roman" charset="0"/>
                <a:ea typeface="Times New Roman" charset="0"/>
                <a:cs typeface="Times New Roman" charset="0"/>
              </a:rPr>
              <a:t>и </a:t>
            </a:r>
            <a:r>
              <a:rPr lang="ru-RU" sz="5000" dirty="0">
                <a:latin typeface="Times New Roman" charset="0"/>
                <a:ea typeface="Times New Roman" charset="0"/>
                <a:cs typeface="Times New Roman" charset="0"/>
              </a:rPr>
              <a:t>Сулеймана. Некоторые нападавшие были </a:t>
            </a:r>
            <a:r>
              <a:rPr lang="ru-RU" sz="5000" dirty="0" smtClean="0">
                <a:latin typeface="Times New Roman" charset="0"/>
                <a:ea typeface="Times New Roman" charset="0"/>
                <a:cs typeface="Times New Roman" charset="0"/>
              </a:rPr>
              <a:t>одеты </a:t>
            </a:r>
            <a:r>
              <a:rPr lang="ru-RU" sz="5000" dirty="0">
                <a:latin typeface="Times New Roman" charset="0"/>
                <a:ea typeface="Times New Roman" charset="0"/>
                <a:cs typeface="Times New Roman" charset="0"/>
              </a:rPr>
              <a:t>как наци-скинхеды. </a:t>
            </a:r>
            <a:r>
              <a:rPr lang="ru-RU" sz="5000" dirty="0" smtClean="0">
                <a:latin typeface="Times New Roman" charset="0"/>
                <a:ea typeface="Times New Roman" charset="0"/>
                <a:cs typeface="Times New Roman" charset="0"/>
              </a:rPr>
              <a:t>Один из потерпевших был убит, второй получил тяжкие телесные повреждения.</a:t>
            </a:r>
            <a:endParaRPr lang="ru-RU" sz="5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68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  <a:ln w="3810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ru-RU" b="1" dirty="0" smtClean="0">
                <a:latin typeface="Times New Roman" charset="0"/>
                <a:ea typeface="Times New Roman" charset="0"/>
                <a:cs typeface="Times New Roman" charset="0"/>
              </a:rPr>
              <a:t>Из уголовного дела</a:t>
            </a:r>
            <a:endParaRPr lang="ru-RU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75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just">
              <a:buNone/>
            </a:pPr>
            <a:r>
              <a:rPr lang="ru-RU" sz="3500" dirty="0" smtClean="0">
                <a:latin typeface="Times New Roman" charset="0"/>
                <a:ea typeface="Times New Roman" charset="0"/>
                <a:cs typeface="Times New Roman" charset="0"/>
              </a:rPr>
              <a:t>Из заключения экспертов: указанные слова и выражения «</a:t>
            </a:r>
            <a:r>
              <a:rPr lang="ru-RU" sz="3500" i="1" dirty="0" smtClean="0">
                <a:latin typeface="Times New Roman" charset="0"/>
                <a:ea typeface="Times New Roman" charset="0"/>
                <a:cs typeface="Times New Roman" charset="0"/>
              </a:rPr>
              <a:t>скорее </a:t>
            </a:r>
            <a:r>
              <a:rPr lang="ru-RU" sz="3500" i="1" dirty="0">
                <a:latin typeface="Times New Roman" charset="0"/>
                <a:ea typeface="Times New Roman" charset="0"/>
                <a:cs typeface="Times New Roman" charset="0"/>
              </a:rPr>
              <a:t>всего, </a:t>
            </a:r>
            <a:r>
              <a:rPr lang="ru-RU" sz="3500" i="1" dirty="0" smtClean="0">
                <a:latin typeface="Times New Roman" charset="0"/>
                <a:ea typeface="Times New Roman" charset="0"/>
                <a:cs typeface="Times New Roman" charset="0"/>
              </a:rPr>
              <a:t>употреблены </a:t>
            </a:r>
            <a:r>
              <a:rPr lang="ru-RU" sz="3500" i="1" dirty="0">
                <a:latin typeface="Times New Roman" charset="0"/>
                <a:ea typeface="Times New Roman" charset="0"/>
                <a:cs typeface="Times New Roman" charset="0"/>
              </a:rPr>
              <a:t>иронически, в шутку и не </a:t>
            </a:r>
            <a:r>
              <a:rPr lang="ru-RU" sz="3500" i="1" dirty="0" smtClean="0">
                <a:latin typeface="Times New Roman" charset="0"/>
                <a:ea typeface="Times New Roman" charset="0"/>
                <a:cs typeface="Times New Roman" charset="0"/>
              </a:rPr>
              <a:t>побуждают </a:t>
            </a:r>
            <a:r>
              <a:rPr lang="ru-RU" sz="3500" i="1" dirty="0">
                <a:latin typeface="Times New Roman" charset="0"/>
                <a:ea typeface="Times New Roman" charset="0"/>
                <a:cs typeface="Times New Roman" charset="0"/>
              </a:rPr>
              <a:t>к межнациональной </a:t>
            </a:r>
            <a:r>
              <a:rPr lang="ru-RU" sz="3500" i="1" dirty="0" smtClean="0">
                <a:latin typeface="Times New Roman" charset="0"/>
                <a:ea typeface="Times New Roman" charset="0"/>
                <a:cs typeface="Times New Roman" charset="0"/>
              </a:rPr>
              <a:t>розни</a:t>
            </a:r>
            <a:r>
              <a:rPr lang="ru-RU" sz="3500" dirty="0" smtClean="0">
                <a:latin typeface="Times New Roman" charset="0"/>
                <a:ea typeface="Times New Roman" charset="0"/>
                <a:cs typeface="Times New Roman" charset="0"/>
              </a:rPr>
              <a:t>».</a:t>
            </a:r>
          </a:p>
          <a:p>
            <a:pPr marL="0" indent="0" algn="just">
              <a:buNone/>
            </a:pPr>
            <a:endParaRPr lang="ru-RU" sz="5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70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  <a:ln w="3810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ru-RU" b="1" dirty="0" err="1" smtClean="0">
                <a:latin typeface="Times New Roman" charset="0"/>
                <a:ea typeface="Times New Roman" charset="0"/>
                <a:cs typeface="Times New Roman" charset="0"/>
              </a:rPr>
              <a:t>Рабатский</a:t>
            </a:r>
            <a:r>
              <a:rPr lang="ru-RU" b="1" dirty="0" smtClean="0">
                <a:latin typeface="Times New Roman" charset="0"/>
                <a:ea typeface="Times New Roman" charset="0"/>
                <a:cs typeface="Times New Roman" charset="0"/>
              </a:rPr>
              <a:t> план</a:t>
            </a:r>
            <a:endParaRPr lang="ru-RU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Т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ест </a:t>
            </a: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из шести частей для определения высказываний, подлежащих преследованию в уголовном 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порядке: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к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онтекст,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о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ратор,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н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амерение,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с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одержание или форма,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 степень публичности,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ероятность реализации, неотвратимость</a:t>
            </a:r>
            <a:endParaRPr lang="ru-RU" sz="25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7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  <a:ln w="3810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ru-RU" b="1" dirty="0" smtClean="0">
                <a:latin typeface="Times New Roman" charset="0"/>
                <a:ea typeface="Times New Roman" charset="0"/>
                <a:cs typeface="Times New Roman" charset="0"/>
              </a:rPr>
              <a:t>Международные нормы</a:t>
            </a:r>
            <a:endParaRPr lang="ru-RU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Шанхайская Конвенция</a:t>
            </a:r>
            <a:b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о борьбе с терроризмом, сепаратизмом и экстремизмом</a:t>
            </a:r>
            <a:b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(Шанхай, 15 июня 2001 г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.)</a:t>
            </a:r>
          </a:p>
          <a:p>
            <a:pPr marL="0" indent="0" algn="just">
              <a:buNone/>
            </a:pP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Стороны:</a:t>
            </a:r>
          </a:p>
          <a:p>
            <a:pPr algn="just"/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Республика Казахстан, </a:t>
            </a:r>
            <a:endParaRPr lang="ru-RU" sz="25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Китайская </a:t>
            </a: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Народная Республика, </a:t>
            </a:r>
            <a:endParaRPr lang="ru-RU" sz="25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ru-RU" sz="2500" dirty="0" err="1" smtClean="0">
                <a:latin typeface="Times New Roman" charset="0"/>
                <a:ea typeface="Times New Roman" charset="0"/>
                <a:cs typeface="Times New Roman" charset="0"/>
              </a:rPr>
              <a:t>Кыргызская</a:t>
            </a:r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Республика, </a:t>
            </a:r>
            <a:endParaRPr lang="ru-RU" sz="25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Российская </a:t>
            </a: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Федерация, </a:t>
            </a:r>
            <a:endParaRPr lang="ru-RU" sz="25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Республика Таджикистан,</a:t>
            </a:r>
          </a:p>
          <a:p>
            <a:pPr algn="just"/>
            <a:r>
              <a:rPr lang="ru-RU" sz="25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ru-RU" sz="2500" dirty="0">
                <a:latin typeface="Times New Roman" charset="0"/>
                <a:ea typeface="Times New Roman" charset="0"/>
                <a:cs typeface="Times New Roman" charset="0"/>
              </a:rPr>
              <a:t>Республика Узбекистан</a:t>
            </a:r>
          </a:p>
        </p:txBody>
      </p:sp>
    </p:spTree>
    <p:extLst>
      <p:ext uri="{BB962C8B-B14F-4D97-AF65-F5344CB8AC3E}">
        <p14:creationId xmlns:p14="http://schemas.microsoft.com/office/powerpoint/2010/main" val="178672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3241</TotalTime>
  <Words>2569</Words>
  <Application>Microsoft Office PowerPoint</Application>
  <PresentationFormat>Широкоэкранный</PresentationFormat>
  <Paragraphs>225</Paragraphs>
  <Slides>42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7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Международные нормы</vt:lpstr>
      <vt:lpstr>Рабатский план</vt:lpstr>
      <vt:lpstr>Вопрос</vt:lpstr>
      <vt:lpstr>Из уголовного дела</vt:lpstr>
      <vt:lpstr>Из уголовного дела</vt:lpstr>
      <vt:lpstr>Рабатский план</vt:lpstr>
      <vt:lpstr>Международные нормы</vt:lpstr>
      <vt:lpstr>Шанхайская Конвенция</vt:lpstr>
      <vt:lpstr> Европейская Конвенция о защите прав человека и основных свобод </vt:lpstr>
      <vt:lpstr>Европейская Конвенция о защите прав человека и основных свобод</vt:lpstr>
      <vt:lpstr>Европейская Конвенция о защите прав человека и основных свобод</vt:lpstr>
      <vt:lpstr>Европейский Суд по правам человека</vt:lpstr>
      <vt:lpstr>Европейский Суд по правам человека</vt:lpstr>
      <vt:lpstr>Европейский Суд по правам человека</vt:lpstr>
      <vt:lpstr>Европейский Суд по правам человека</vt:lpstr>
      <vt:lpstr>Европейский Суд по правам человека </vt:lpstr>
      <vt:lpstr>Европейский Суд по правам человека</vt:lpstr>
      <vt:lpstr>Европейский Суд по правам человека</vt:lpstr>
      <vt:lpstr>Европейский Суд по правам человека</vt:lpstr>
      <vt:lpstr>Европейский Суд по правам человека</vt:lpstr>
      <vt:lpstr>Российское законодательство</vt:lpstr>
      <vt:lpstr> ФЗ РФ «О противодействии экстремистской деятельности»  </vt:lpstr>
      <vt:lpstr> ФЗ РФ «О противодействии экстремистской деятельности» </vt:lpstr>
      <vt:lpstr>Статистика</vt:lpstr>
      <vt:lpstr>Проблемы </vt:lpstr>
      <vt:lpstr>Социальная группа</vt:lpstr>
      <vt:lpstr>Социальная группа</vt:lpstr>
      <vt:lpstr>Социальная группа</vt:lpstr>
      <vt:lpstr>Социальная группа</vt:lpstr>
      <vt:lpstr>Социальная группа</vt:lpstr>
      <vt:lpstr>Социальная группа</vt:lpstr>
      <vt:lpstr>Возбуждение ненависти и/или вражды</vt:lpstr>
      <vt:lpstr>Унижение достоинства</vt:lpstr>
      <vt:lpstr>Религиозные чувства верующих</vt:lpstr>
      <vt:lpstr>Религиозные чувства верующих</vt:lpstr>
      <vt:lpstr>Экстремистские материалы </vt:lpstr>
      <vt:lpstr>Репост. Лайк </vt:lpstr>
      <vt:lpstr>Экспертиза</vt:lpstr>
      <vt:lpstr>Выводы</vt:lpstr>
      <vt:lpstr>и последнее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Microsoft Office</dc:creator>
  <cp:lastModifiedBy>Altynai</cp:lastModifiedBy>
  <cp:revision>70</cp:revision>
  <dcterms:created xsi:type="dcterms:W3CDTF">2016-12-09T12:11:17Z</dcterms:created>
  <dcterms:modified xsi:type="dcterms:W3CDTF">2018-09-28T07:08:58Z</dcterms:modified>
  <cp:contentStatus>Окончательное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